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9"/>
  </p:notesMasterIdLst>
  <p:sldIdLst>
    <p:sldId id="484" r:id="rId2"/>
    <p:sldId id="437" r:id="rId3"/>
    <p:sldId id="475" r:id="rId4"/>
    <p:sldId id="390" r:id="rId5"/>
    <p:sldId id="478" r:id="rId6"/>
    <p:sldId id="477" r:id="rId7"/>
    <p:sldId id="371" r:id="rId8"/>
    <p:sldId id="434" r:id="rId9"/>
    <p:sldId id="408" r:id="rId10"/>
    <p:sldId id="474" r:id="rId11"/>
    <p:sldId id="449" r:id="rId12"/>
    <p:sldId id="387" r:id="rId13"/>
    <p:sldId id="485" r:id="rId14"/>
    <p:sldId id="399" r:id="rId15"/>
    <p:sldId id="443" r:id="rId16"/>
    <p:sldId id="391" r:id="rId17"/>
    <p:sldId id="429" r:id="rId18"/>
    <p:sldId id="430" r:id="rId19"/>
    <p:sldId id="392" r:id="rId20"/>
    <p:sldId id="445" r:id="rId21"/>
    <p:sldId id="412" r:id="rId22"/>
    <p:sldId id="470" r:id="rId23"/>
    <p:sldId id="411" r:id="rId24"/>
    <p:sldId id="414" r:id="rId25"/>
    <p:sldId id="444" r:id="rId26"/>
    <p:sldId id="473" r:id="rId27"/>
    <p:sldId id="441" r:id="rId28"/>
    <p:sldId id="419" r:id="rId29"/>
    <p:sldId id="483" r:id="rId30"/>
    <p:sldId id="452" r:id="rId31"/>
    <p:sldId id="469" r:id="rId32"/>
    <p:sldId id="453" r:id="rId33"/>
    <p:sldId id="270" r:id="rId34"/>
    <p:sldId id="424" r:id="rId35"/>
    <p:sldId id="426" r:id="rId36"/>
    <p:sldId id="350" r:id="rId37"/>
    <p:sldId id="359" r:id="rId3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E5E6"/>
    <a:srgbClr val="003E48"/>
    <a:srgbClr val="69B71B"/>
    <a:srgbClr val="5BDD21"/>
    <a:srgbClr val="387E80"/>
    <a:srgbClr val="639729"/>
    <a:srgbClr val="4CACAE"/>
    <a:srgbClr val="E1844A"/>
    <a:srgbClr val="E58341"/>
    <a:srgbClr val="6B8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946FBE-91A0-4AF5-90A3-2A6CE5C75122}">
  <a:tblStyle styleId="{61946FBE-91A0-4AF5-90A3-2A6CE5C75122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E166E83-3467-4BCA-B066-2A413166313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FA59F34-27AE-4057-82D5-49526DCD2599}" styleName="Table_2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5E6"/>
          </a:solidFill>
        </a:fill>
      </a:tcStyle>
    </a:wholeTbl>
    <a:band1H>
      <a:tcTxStyle/>
      <a:tcStyle>
        <a:tcBdr/>
        <a:fill>
          <a:solidFill>
            <a:srgbClr val="DCE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CE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BD15CD8-A60D-4738-88BD-EC2F0EC09AD7}" styleName="Table_3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5E6"/>
          </a:solidFill>
        </a:fill>
      </a:tcStyle>
    </a:wholeTbl>
    <a:band1H>
      <a:tcTxStyle/>
      <a:tcStyle>
        <a:tcBdr/>
        <a:fill>
          <a:solidFill>
            <a:srgbClr val="DCE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CEACA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EF5E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EF5E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60" autoAdjust="0"/>
    <p:restoredTop sz="94660"/>
  </p:normalViewPr>
  <p:slideViewPr>
    <p:cSldViewPr snapToGrid="0">
      <p:cViewPr varScale="1">
        <p:scale>
          <a:sx n="59" d="100"/>
          <a:sy n="59" d="100"/>
        </p:scale>
        <p:origin x="14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9A4C1-656F-0BD5-6B76-2DB445E6A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9D2D5C7-48D2-F08A-C19E-2BC15BBEB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2D66CE3-7EEF-69E8-8C1C-39C3F35AF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005B40-82FD-5255-2A47-F4060CE1E1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de-D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8704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C0677-6D5C-3E12-CAB6-03B205150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7802FCE-91F8-E27F-13D7-E96D681AA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63DA839-F8FC-D7C4-A8BE-F4628FC501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5B5F286-B733-1847-CCC2-DBFB712ADE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de-D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1314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9491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de-D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2062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90907-E053-57BC-0FEC-9DE4E1101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F37A71C-E42B-5A36-AB8F-B264EF6AB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3EB39B2-B5D8-F729-3850-0E7DAE51B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A9648D-39A8-F52F-5A0E-0D527576BB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de-D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9948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8851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F0F0D9-E860-44F9-AF93-700C32BD5CE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813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lang="de-D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817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388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6" y="2900831"/>
            <a:ext cx="6637468" cy="1362075"/>
          </a:xfrm>
        </p:spPr>
        <p:txBody>
          <a:bodyPr/>
          <a:lstStyle>
            <a:lvl1pPr algn="l">
              <a:defRPr sz="3000" b="0" cap="none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4267202"/>
            <a:ext cx="6637467" cy="1520413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381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3745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2" y="2316009"/>
            <a:ext cx="3057148" cy="63976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6"/>
            <a:ext cx="3419856" cy="2835797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2316010"/>
            <a:ext cx="3055717" cy="63976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6"/>
            <a:ext cx="3419856" cy="2835797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27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6228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815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9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46" name="Rectangle 57"/>
          <p:cNvSpPr/>
          <p:nvPr/>
        </p:nvSpPr>
        <p:spPr>
          <a:xfrm>
            <a:off x="904875" y="601665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5" y="856527"/>
            <a:ext cx="3090440" cy="5150734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6"/>
            <a:ext cx="3304572" cy="1463153"/>
          </a:xfrm>
        </p:spPr>
        <p:txBody>
          <a:bodyPr>
            <a:normAutofit/>
          </a:bodyPr>
          <a:lstStyle>
            <a:lvl1pPr algn="l">
              <a:defRPr sz="2100" b="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3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42424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7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65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9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46" name="Rectangle 101"/>
          <p:cNvSpPr/>
          <p:nvPr/>
        </p:nvSpPr>
        <p:spPr>
          <a:xfrm>
            <a:off x="904875" y="601665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100" b="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4133090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42424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7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08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39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1030147"/>
            <a:ext cx="1484453" cy="4780344"/>
          </a:xfrm>
        </p:spPr>
        <p:txBody>
          <a:bodyPr vert="eaVert" anchor="ctr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7" y="1030147"/>
            <a:ext cx="5423704" cy="4780344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614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el, zwei Inhalte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2989" y="1027113"/>
            <a:ext cx="7024687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1042989" y="2324100"/>
            <a:ext cx="3311525" cy="16779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506913" y="2324100"/>
            <a:ext cx="3313112" cy="16779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3"/>
          </p:nvPr>
        </p:nvSpPr>
        <p:spPr>
          <a:xfrm>
            <a:off x="1042989" y="4154490"/>
            <a:ext cx="6777037" cy="167798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739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2989" y="1027113"/>
            <a:ext cx="7024687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042989" y="2324100"/>
            <a:ext cx="3311525" cy="35083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06913" y="2324100"/>
            <a:ext cx="3313112" cy="35083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689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el, zwei Inhalte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2989" y="1027113"/>
            <a:ext cx="7024687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1042989" y="2324100"/>
            <a:ext cx="3311525" cy="16779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1042989" y="4154490"/>
            <a:ext cx="3311525" cy="167798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3"/>
          </p:nvPr>
        </p:nvSpPr>
        <p:spPr>
          <a:xfrm>
            <a:off x="4506913" y="2324100"/>
            <a:ext cx="3313112" cy="35083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149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1_Zwei Inhalt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 txBox="1">
            <a:spLocks noGrp="1"/>
          </p:cNvSpPr>
          <p:nvPr>
            <p:ph type="title"/>
          </p:nvPr>
        </p:nvSpPr>
        <p:spPr>
          <a:xfrm>
            <a:off x="1042989" y="1027113"/>
            <a:ext cx="702468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"/>
          <p:cNvSpPr txBox="1">
            <a:spLocks noGrp="1"/>
          </p:cNvSpPr>
          <p:nvPr>
            <p:ph type="body" idx="1"/>
          </p:nvPr>
        </p:nvSpPr>
        <p:spPr>
          <a:xfrm>
            <a:off x="1042416" y="2313432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5468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1pPr>
            <a:lvl2pPr marL="914400" lvl="1" indent="-315468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3pPr>
            <a:lvl4pPr marL="1828800" lvl="3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4pPr>
            <a:lvl5pPr marL="2286000" lvl="4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5pPr>
            <a:lvl6pPr marL="2743200" lvl="5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6pPr>
            <a:lvl7pPr marL="3200400" lvl="6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7pPr>
            <a:lvl8pPr marL="3657600" lvl="7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8pPr>
            <a:lvl9pPr marL="4114800" lvl="8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9pPr>
          </a:lstStyle>
          <a:p>
            <a:endParaRPr/>
          </a:p>
        </p:txBody>
      </p:sp>
      <p:sp>
        <p:nvSpPr>
          <p:cNvPr id="60" name="Google Shape;60;p2"/>
          <p:cNvSpPr txBox="1">
            <a:spLocks noGrp="1"/>
          </p:cNvSpPr>
          <p:nvPr>
            <p:ph type="body" idx="2"/>
          </p:nvPr>
        </p:nvSpPr>
        <p:spPr>
          <a:xfrm>
            <a:off x="4645152" y="2313431"/>
            <a:ext cx="3419856" cy="349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5468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1pPr>
            <a:lvl2pPr marL="914400" lvl="1" indent="-315468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2pPr>
            <a:lvl3pPr marL="1371600" lvl="2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3pPr>
            <a:lvl4pPr marL="1828800" lvl="3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4pPr>
            <a:lvl5pPr marL="2286000" lvl="4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5pPr>
            <a:lvl6pPr marL="2743200" lvl="5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6pPr>
            <a:lvl7pPr marL="3200400" lvl="6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7pPr>
            <a:lvl8pPr marL="3657600" lvl="7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8pPr>
            <a:lvl9pPr marL="4114800" lvl="8" indent="-315467" algn="l">
              <a:spcBef>
                <a:spcPts val="360"/>
              </a:spcBef>
              <a:spcAft>
                <a:spcPts val="0"/>
              </a:spcAft>
              <a:buSzPts val="1368"/>
              <a:buChar char="🞇"/>
              <a:defRPr/>
            </a:lvl9pPr>
          </a:lstStyle>
          <a:p>
            <a:endParaRPr/>
          </a:p>
        </p:txBody>
      </p:sp>
      <p:sp>
        <p:nvSpPr>
          <p:cNvPr id="61" name="Google Shape;61;p2"/>
          <p:cNvSpPr txBox="1">
            <a:spLocks noGrp="1"/>
          </p:cNvSpPr>
          <p:nvPr>
            <p:ph type="dt" idx="10"/>
          </p:nvPr>
        </p:nvSpPr>
        <p:spPr>
          <a:xfrm>
            <a:off x="5997575" y="22384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ftr" idx="11"/>
          </p:nvPr>
        </p:nvSpPr>
        <p:spPr>
          <a:xfrm>
            <a:off x="4641851" y="5851527"/>
            <a:ext cx="350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"/>
          <p:cNvSpPr txBox="1">
            <a:spLocks noGrp="1"/>
          </p:cNvSpPr>
          <p:nvPr>
            <p:ph type="sldNum" idx="12"/>
          </p:nvPr>
        </p:nvSpPr>
        <p:spPr>
          <a:xfrm>
            <a:off x="4649788" y="223840"/>
            <a:ext cx="1331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l">
              <a:spcBef>
                <a:spcPts val="0"/>
              </a:spcBef>
              <a:buNone/>
              <a:defRPr sz="9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73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E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70" name="Rectangle 69"/>
          <p:cNvSpPr/>
          <p:nvPr/>
        </p:nvSpPr>
        <p:spPr>
          <a:xfrm>
            <a:off x="4560889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9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9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EFEFE"/>
                </a:solidFill>
                <a:cs typeface="+mn-cs"/>
              </a:defRPr>
            </a:lvl1pPr>
          </a:lstStyle>
          <a:p>
            <a:fld id="{75CF1AD0-8112-4B67-BD69-F463257009E5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1" y="5851527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  <a:cs typeface="+mn-cs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40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EFEFE"/>
                </a:solidFill>
                <a:cs typeface="+mn-cs"/>
              </a:defRPr>
            </a:lvl1pPr>
          </a:lstStyle>
          <a:p>
            <a:fld id="{E62D2C34-F84A-469D-BDA0-63AF9F4C85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785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9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accent1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accent1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accent1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04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79822" indent="-204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5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842963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994172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138428" indent="-171450" algn="l" defTabSz="6858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1289304" indent="-171450" algn="l" defTabSz="6858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050" kern="1200">
          <a:solidFill>
            <a:schemeClr val="tx2"/>
          </a:solidFill>
          <a:latin typeface="+mn-lt"/>
          <a:ea typeface="+mn-ea"/>
          <a:cs typeface="+mn-cs"/>
        </a:defRPr>
      </a:lvl7pPr>
      <a:lvl8pPr marL="1440180" indent="-171450" algn="l" defTabSz="6858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050" kern="1200">
          <a:solidFill>
            <a:schemeClr val="tx2"/>
          </a:solidFill>
          <a:latin typeface="+mn-lt"/>
          <a:ea typeface="+mn-ea"/>
          <a:cs typeface="+mn-cs"/>
        </a:defRPr>
      </a:lvl8pPr>
      <a:lvl9pPr marL="1591056" indent="-171450" algn="l" defTabSz="6858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05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researchgate.net/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v-sonnenhof.de/wg-bew-fasd.html" TargetMode="External"/><Relationship Id="rId13" Type="http://schemas.openxmlformats.org/officeDocument/2006/relationships/hyperlink" Target="https://www.awmf.org/leitlinien" TargetMode="External"/><Relationship Id="rId3" Type="http://schemas.openxmlformats.org/officeDocument/2006/relationships/hyperlink" Target="https://www.researchgate.net/publication/24397400_Impulsivity_Frontal_Lobes_and_Risk_for_Addiction?_tp=eyJjb250ZXh0Ijp7ImZpcnN0UGFnZSI6Il9kaXJlY3QiLCJwYWdlIjoiX2RpcmVjdCJ9fQ" TargetMode="External"/><Relationship Id="rId7" Type="http://schemas.openxmlformats.org/officeDocument/2006/relationships/hyperlink" Target="http://www.efke.at/" TargetMode="External"/><Relationship Id="rId12" Type="http://schemas.openxmlformats.org/officeDocument/2006/relationships/hyperlink" Target="https://www.iris-plattform.de/iris-program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eutsches-fasd-kompetenzzentrum-bayern.de/" TargetMode="External"/><Relationship Id="rId11" Type="http://schemas.openxmlformats.org/officeDocument/2006/relationships/hyperlink" Target="http://www.fasdunited.org/" TargetMode="External"/><Relationship Id="rId5" Type="http://schemas.openxmlformats.org/officeDocument/2006/relationships/hyperlink" Target="https://www.fasdpn.org/" TargetMode="External"/><Relationship Id="rId15" Type="http://schemas.openxmlformats.org/officeDocument/2006/relationships/image" Target="../media/image29.png"/><Relationship Id="rId10" Type="http://schemas.openxmlformats.org/officeDocument/2006/relationships/hyperlink" Target="https://sites.duke.edu/apep/module-5-alcohol-and-babies/" TargetMode="External"/><Relationship Id="rId4" Type="http://schemas.openxmlformats.org/officeDocument/2006/relationships/hyperlink" Target="https://www.fasdireland.ie/What" TargetMode="External"/><Relationship Id="rId9" Type="http://schemas.openxmlformats.org/officeDocument/2006/relationships/hyperlink" Target="https://interactioninstitute.org/illustrating-equality-vs-equity/" TargetMode="External"/><Relationship Id="rId14" Type="http://schemas.openxmlformats.org/officeDocument/2006/relationships/hyperlink" Target="https://www.drogenbeauftragte.de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haleh.hekmat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png"/><Relationship Id="rId4" Type="http://schemas.openxmlformats.org/officeDocument/2006/relationships/hyperlink" Target="mailto:hekmat@fasd-schweiz.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56E7A-994E-0EC5-EE94-0C37B65F4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6C83A6-CB55-FBDB-48FD-C0676690D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948" y="1433497"/>
            <a:ext cx="3607904" cy="3306266"/>
          </a:xfrm>
        </p:spPr>
        <p:txBody>
          <a:bodyPr wrap="square" anchor="b">
            <a:normAutofit/>
          </a:bodyPr>
          <a:lstStyle/>
          <a:p>
            <a:r>
              <a:rPr lang="de-DE" sz="3600" dirty="0"/>
              <a:t>Fetale </a:t>
            </a:r>
            <a:br>
              <a:rPr lang="de-DE" sz="3600" dirty="0"/>
            </a:br>
            <a:r>
              <a:rPr lang="de-DE" sz="3600" dirty="0"/>
              <a:t>Alkohol </a:t>
            </a:r>
            <a:br>
              <a:rPr lang="de-DE" sz="3600" dirty="0"/>
            </a:br>
            <a:r>
              <a:rPr lang="de-DE" sz="3600" dirty="0"/>
              <a:t>Spektrum </a:t>
            </a:r>
            <a:br>
              <a:rPr lang="de-DE" sz="3600" dirty="0"/>
            </a:br>
            <a:r>
              <a:rPr lang="de-DE" sz="3600" dirty="0"/>
              <a:t>Störungen:</a:t>
            </a:r>
            <a:br>
              <a:rPr lang="de-DE" sz="3600" dirty="0"/>
            </a:br>
            <a:r>
              <a:rPr lang="de-DE" sz="3600" dirty="0"/>
              <a:t>FASD</a:t>
            </a:r>
            <a:br>
              <a:rPr lang="de-DE" dirty="0"/>
            </a:br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4692AED8-8580-13F8-A3E1-0776B040E0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4839" y="5279363"/>
            <a:ext cx="7737894" cy="438245"/>
          </a:xfrm>
        </p:spPr>
        <p:txBody>
          <a:bodyPr/>
          <a:lstStyle/>
          <a:p>
            <a:pPr marL="52387" indent="0">
              <a:buNone/>
            </a:pPr>
            <a:r>
              <a:rPr lang="de-DE" dirty="0">
                <a:solidFill>
                  <a:srgbClr val="69B71B"/>
                </a:solidFill>
              </a:rPr>
              <a:t> Dr. Haleh Hekmat 2025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640B0CAA-B857-44B4-B3F4-4DF5ED34C461}"/>
              </a:ext>
            </a:extLst>
          </p:cNvPr>
          <p:cNvSpPr txBox="1">
            <a:spLocks/>
          </p:cNvSpPr>
          <p:nvPr/>
        </p:nvSpPr>
        <p:spPr bwMode="auto">
          <a:xfrm>
            <a:off x="595223" y="5871977"/>
            <a:ext cx="7901796" cy="5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257175" indent="-2047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79822" indent="-2047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42963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94172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138428" indent="-17145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89304" indent="-17145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40180" indent="-17145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591056" indent="-17145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de-DE" sz="1000" i="1" dirty="0">
                <a:solidFill>
                  <a:srgbClr val="002060"/>
                </a:solidFill>
              </a:rPr>
              <a:t>Aus Gründen der Praktikabilität und Lesbarkeit wird folgend auf Gendersprache verzichtet.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000" i="1" dirty="0">
                <a:solidFill>
                  <a:srgbClr val="002060"/>
                </a:solidFill>
              </a:rPr>
              <a:t>Die hier genutzten Medien unterliegen den Faire-Use-Richtlinien und dienen dem wissenschaftlichen Zweck des Unterrichts und der Informationsweitergabe.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2787E41-CFFB-DF03-F35B-2311D09503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402218"/>
              </a:clrFrom>
              <a:clrTo>
                <a:srgbClr val="402218">
                  <a:alpha val="0"/>
                </a:srgbClr>
              </a:clrTo>
            </a:clrChange>
            <a:duotone>
              <a:prstClr val="black"/>
              <a:srgbClr val="C6E5E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colorTemperature colorTemp="47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1657" t="16507" r="19429" b="15851"/>
          <a:stretch/>
        </p:blipFill>
        <p:spPr>
          <a:xfrm>
            <a:off x="4443915" y="1433497"/>
            <a:ext cx="4165246" cy="33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00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7E7F9C1D-53E1-DFB2-6749-1EBE5D1CA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9" y="821414"/>
            <a:ext cx="6998815" cy="4127350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FE867B-7CA5-591B-B1E0-6A88A7D60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455" y="5115909"/>
            <a:ext cx="7457090" cy="1190297"/>
          </a:xfrm>
        </p:spPr>
        <p:txBody>
          <a:bodyPr/>
          <a:lstStyle/>
          <a:p>
            <a:pPr marL="141732" indent="0">
              <a:buNone/>
            </a:pPr>
            <a:r>
              <a:rPr lang="de-DE" dirty="0">
                <a:solidFill>
                  <a:srgbClr val="002060"/>
                </a:solidFill>
              </a:rPr>
              <a:t>Weltweit jede Stunde 1700 Neugeburten mit FASD (630000 /Y). </a:t>
            </a:r>
          </a:p>
          <a:p>
            <a:pPr marL="141732" indent="0">
              <a:buNone/>
            </a:pPr>
            <a:r>
              <a:rPr lang="de-DE" dirty="0">
                <a:solidFill>
                  <a:srgbClr val="002060"/>
                </a:solidFill>
              </a:rPr>
              <a:t>(jamapediatrics 2017)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236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02BBE04-91D5-F501-8A61-4CF00FC29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70" y="751114"/>
            <a:ext cx="7750629" cy="5333999"/>
          </a:xfrm>
          <a:prstGeom prst="rect">
            <a:avLst/>
          </a:prstGeo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5E1C7C2-16B9-3C6A-F41C-1FAB51D8A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070" y="6183086"/>
            <a:ext cx="7280955" cy="239484"/>
          </a:xfrm>
        </p:spPr>
        <p:txBody>
          <a:bodyPr/>
          <a:lstStyle/>
          <a:p>
            <a:pPr marL="52387" indent="0">
              <a:buNone/>
            </a:pPr>
            <a:r>
              <a:rPr lang="de-DE" sz="1000" dirty="0">
                <a:solidFill>
                  <a:srgbClr val="002060"/>
                </a:solidFill>
              </a:rPr>
              <a:t>Bildquelle: FASDireland.ie</a:t>
            </a:r>
          </a:p>
        </p:txBody>
      </p:sp>
    </p:spTree>
    <p:extLst>
      <p:ext uri="{BB962C8B-B14F-4D97-AF65-F5344CB8AC3E}">
        <p14:creationId xmlns:p14="http://schemas.microsoft.com/office/powerpoint/2010/main" val="2251167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1114" y="782515"/>
            <a:ext cx="7731035" cy="556428"/>
          </a:xfrm>
        </p:spPr>
        <p:txBody>
          <a:bodyPr>
            <a:normAutofit/>
          </a:bodyPr>
          <a:lstStyle/>
          <a:p>
            <a:r>
              <a:rPr lang="de-CH" dirty="0">
                <a:solidFill>
                  <a:srgbClr val="92D050"/>
                </a:solidFill>
                <a:latin typeface="Century Gothic" panose="020B0502020202020204" pitchFamily="34" charset="0"/>
              </a:rPr>
              <a:t>FASD /// Historie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7538" y="1590261"/>
            <a:ext cx="8111964" cy="48369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1720-1751: «Gin-Epidemie», 1726: Petition,</a:t>
            </a:r>
          </a:p>
          <a:p>
            <a:pPr marL="141732" indent="0">
              <a:buNone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 College of Physicians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1737: Johann Christian Göhrs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1899 : Sullivan</a:t>
            </a:r>
            <a:r>
              <a:rPr lang="de-DE" b="0" i="0" dirty="0">
                <a:solidFill>
                  <a:srgbClr val="000000"/>
                </a:solidFill>
                <a:effectLst/>
                <a:latin typeface="MetaWebPro"/>
              </a:rPr>
              <a:t>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1957 : </a:t>
            </a:r>
            <a:r>
              <a:rPr lang="de-DE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Jaqueline Rouquette</a:t>
            </a:r>
            <a:endParaRPr lang="de-CH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1968 : Paul Lemoine: FAS &gt;&gt; </a:t>
            </a:r>
            <a:r>
              <a:rPr lang="de-DE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"French Archives of Pediatrics"</a:t>
            </a:r>
            <a:endParaRPr lang="de-CH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1973 : Jones und Smith </a:t>
            </a:r>
            <a: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(</a:t>
            </a:r>
            <a:r>
              <a:rPr lang="de-CH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Lancet, Recognition of the fetal alcohol syndrome in early infancy)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Seit 1981: </a:t>
            </a:r>
            <a:r>
              <a:rPr lang="de-DE" b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Reduktion des Alkoholkonsums während der                                                                                   Schwangerschaft befürwortet!</a:t>
            </a:r>
            <a:endParaRPr lang="de-CH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Erst seit 2005 vollständige Abstinenz empfohlen!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FF0000"/>
                </a:solidFill>
                <a:latin typeface="Century Gothic" panose="020B0502020202020204" pitchFamily="34" charset="0"/>
              </a:rPr>
              <a:t>Häufigste, nicht genetisch bedingte Behinderungsgenese beim Neugeborenen!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Auch bei sporadischem Konsum, v.a. episodischem Exzessivtrinken 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FF0000"/>
                </a:solidFill>
                <a:latin typeface="Century Gothic" panose="020B0502020202020204" pitchFamily="34" charset="0"/>
              </a:rPr>
              <a:t>09.09.1999!</a:t>
            </a: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141732" indent="0">
              <a:buNone/>
            </a:pPr>
            <a:endParaRPr lang="de-DE" dirty="0">
              <a:solidFill>
                <a:srgbClr val="000000"/>
              </a:solidFill>
              <a:latin typeface="MetaWebPro"/>
            </a:endParaRPr>
          </a:p>
          <a:p>
            <a:pPr marL="141732" indent="0">
              <a:buNone/>
            </a:pPr>
            <a:endParaRPr lang="de-CH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3E48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3E48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3E48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3E48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3E48"/>
              </a:solidFill>
              <a:latin typeface="+mj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BC8C0A2-39E0-A8A2-4DE6-F7B5FAFF8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003" y="1726569"/>
            <a:ext cx="2524146" cy="143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6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92F62-74CF-A2B3-49F4-A28BB1602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9CAA4D-5564-8FEB-B3BB-BD154397F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30824"/>
            <a:ext cx="3859405" cy="853690"/>
          </a:xfrm>
        </p:spPr>
        <p:txBody>
          <a:bodyPr>
            <a:normAutofit fontScale="90000"/>
          </a:bodyPr>
          <a:lstStyle/>
          <a:p>
            <a:r>
              <a:rPr lang="de-CH" dirty="0">
                <a:solidFill>
                  <a:srgbClr val="92D050"/>
                </a:solidFill>
                <a:latin typeface="Century Gothic" panose="020B0502020202020204" pitchFamily="34" charset="0"/>
              </a:rPr>
              <a:t>FASD / einige Zahlen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6DE82E-6667-05DB-B6DF-DC2333FA1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536" y="1426029"/>
            <a:ext cx="8088926" cy="50011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3E48"/>
                </a:solidFill>
              </a:rPr>
              <a:t>DE : ca.10.000 NG mit FASD und 2000 mit FAS/ Jahr!</a:t>
            </a:r>
            <a:r>
              <a:rPr lang="de-DE" dirty="0">
                <a:solidFill>
                  <a:srgbClr val="003E48"/>
                </a:solidFill>
              </a:rPr>
              <a:t> </a:t>
            </a:r>
            <a:r>
              <a:rPr lang="de-DE" sz="1000" dirty="0">
                <a:solidFill>
                  <a:srgbClr val="003E48"/>
                </a:solidFill>
              </a:rPr>
              <a:t>(</a:t>
            </a:r>
            <a:r>
              <a:rPr lang="de-DE" sz="1000" dirty="0" err="1">
                <a:solidFill>
                  <a:srgbClr val="003E48"/>
                </a:solidFill>
              </a:rPr>
              <a:t>BZaG</a:t>
            </a:r>
            <a:r>
              <a:rPr lang="de-DE" sz="1000" dirty="0">
                <a:solidFill>
                  <a:srgbClr val="003E48"/>
                </a:solidFill>
              </a:rPr>
              <a:t> 2017)</a:t>
            </a:r>
            <a:endParaRPr lang="de-CH" sz="1000" b="1" dirty="0">
              <a:solidFill>
                <a:srgbClr val="003E4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3E48"/>
                </a:solidFill>
              </a:rPr>
              <a:t>DE: Ca. 20%-28% der Schwangeren mind. 1x/ SS!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3E48"/>
                </a:solidFill>
              </a:rPr>
              <a:t>12% Binge Drinking &lt; 1X/ Monat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3E48"/>
                </a:solidFill>
              </a:rPr>
              <a:t>4%  Binge Drinking jeden Monat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3E48"/>
                </a:solidFill>
              </a:rPr>
              <a:t>0.1 % Binge Drinking mind. 1X / Woche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b="0" i="0" dirty="0">
                <a:solidFill>
                  <a:srgbClr val="002060"/>
                </a:solidFill>
                <a:effectLst/>
              </a:rPr>
              <a:t>CH : BAG: Jährliche Inzidenz bei ca. 170-425 (FAS)</a:t>
            </a:r>
          </a:p>
          <a:p>
            <a:pPr marL="141732" indent="0">
              <a:buNone/>
            </a:pPr>
            <a:r>
              <a:rPr lang="de-DE" dirty="0">
                <a:solidFill>
                  <a:srgbClr val="002060"/>
                </a:solidFill>
              </a:rPr>
              <a:t>     und </a:t>
            </a:r>
            <a:r>
              <a:rPr lang="de-DE" b="0" i="0" dirty="0">
                <a:solidFill>
                  <a:srgbClr val="002060"/>
                </a:solidFill>
                <a:effectLst/>
              </a:rPr>
              <a:t>ca.1700-4000 (FASD) geschätzt. </a:t>
            </a:r>
            <a:endParaRPr lang="de-CH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FF0000"/>
                </a:solidFill>
              </a:rPr>
              <a:t>Hohe Dunkelziffer!</a:t>
            </a:r>
            <a:r>
              <a:rPr kumimoji="0" lang="de-DE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003E48"/>
                </a:solidFill>
                <a:effectLst/>
                <a:uLnTx/>
                <a:uFillTx/>
                <a:ea typeface="+mn-ea"/>
                <a:cs typeface="+mn-cs"/>
              </a:rPr>
              <a:t>(Löser, 1995)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b="0" i="0" dirty="0">
                <a:solidFill>
                  <a:srgbClr val="003E48"/>
                </a:solidFill>
                <a:effectLst/>
              </a:rPr>
              <a:t>Weltweit : jede 10. schwangere Frau mind 1X Alkoholkonsum!</a:t>
            </a:r>
            <a:endParaRPr lang="de-DE" dirty="0">
              <a:solidFill>
                <a:srgbClr val="003E48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b="0" i="0" u="none" strike="noStrike" baseline="0" dirty="0">
                <a:solidFill>
                  <a:srgbClr val="FF0000"/>
                </a:solidFill>
              </a:rPr>
              <a:t>&gt;1%-2% Prävalenz FASD in Westeuropa und Nordamerika </a:t>
            </a:r>
            <a:r>
              <a:rPr lang="de-DE" b="0" i="0" u="none" strike="noStrike" baseline="0" dirty="0">
                <a:solidFill>
                  <a:srgbClr val="003E48"/>
                </a:solidFill>
              </a:rPr>
              <a:t>&gt;&gt;</a:t>
            </a:r>
            <a:r>
              <a:rPr lang="de-DE" b="0" i="0" u="none" strike="noStrike" baseline="0" dirty="0">
                <a:solidFill>
                  <a:srgbClr val="FF0000"/>
                </a:solidFill>
              </a:rPr>
              <a:t>Alkohol als häufigste Ursache für eine angeborene Behinderung im Kontext der Fetalen Alkoholspektrumstörung </a:t>
            </a:r>
            <a:r>
              <a:rPr lang="de-DE" sz="1000" b="0" i="0" u="none" strike="noStrike" baseline="0" dirty="0">
                <a:solidFill>
                  <a:srgbClr val="FF0000"/>
                </a:solidFill>
              </a:rPr>
              <a:t>(Dudenhausen, 2017).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b="0" i="0" u="none" strike="noStrike" baseline="0" dirty="0">
                <a:solidFill>
                  <a:srgbClr val="003E48"/>
                </a:solidFill>
              </a:rPr>
              <a:t>Vollbild FAS : ca. 10% aller Kinder mit pränatalen Alkoholfolgeschäden </a:t>
            </a:r>
            <a:r>
              <a:rPr lang="de-DE" sz="1000" b="0" i="0" u="none" strike="noStrike" baseline="0" dirty="0">
                <a:solidFill>
                  <a:srgbClr val="003E48"/>
                </a:solidFill>
              </a:rPr>
              <a:t>(Sarcletti (2017), Landgraf und Heinen (2016) und Berlit (1998).</a:t>
            </a:r>
            <a:endParaRPr lang="de-CH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41732" indent="0">
              <a:buNone/>
            </a:pPr>
            <a:endParaRPr lang="de-DE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latin typeface="+mj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A16B8A2-52A8-E093-54AB-A059D0167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006" y="1786851"/>
            <a:ext cx="1861456" cy="186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78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B26FA-E92E-C19C-1E3E-19126EFA2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049D01-A849-2529-5DF1-856FA748A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30824"/>
            <a:ext cx="3859405" cy="635976"/>
          </a:xfrm>
        </p:spPr>
        <p:txBody>
          <a:bodyPr>
            <a:normAutofit fontScale="90000"/>
          </a:bodyPr>
          <a:lstStyle/>
          <a:p>
            <a:r>
              <a:rPr lang="de-CH" dirty="0">
                <a:solidFill>
                  <a:srgbClr val="92D050"/>
                </a:solidFill>
                <a:latin typeface="Century Gothic" panose="020B0502020202020204" pitchFamily="34" charset="0"/>
              </a:rPr>
              <a:t>FASD / einige Zahlen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D6FD18-15CC-9749-EC1C-14C36702B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536" y="1066800"/>
            <a:ext cx="8088926" cy="53603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600" b="0" i="0" u="none" strike="noStrike" baseline="0" dirty="0">
                <a:solidFill>
                  <a:srgbClr val="002060"/>
                </a:solidFill>
              </a:rPr>
              <a:t>CH: in den le ca. 25 J Abnahme von tgl. Alkoholkonsum von 30% auf 17% bei M. und von 12% auf 9% bei Fr.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b="0" i="0" u="none" strike="noStrike" baseline="0" dirty="0">
                <a:solidFill>
                  <a:srgbClr val="002060"/>
                </a:solidFill>
              </a:rPr>
              <a:t>Aber weiterhin eine „konsumfördernde Gesellschaft“ : 70% der M. und 45% der Fr. mind 1/Wo.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002060"/>
                </a:solidFill>
              </a:rPr>
              <a:t>CH:</a:t>
            </a:r>
            <a:r>
              <a:rPr lang="de-DE" sz="1600" b="0" i="0" u="none" strike="noStrike" baseline="0" dirty="0">
                <a:solidFill>
                  <a:srgbClr val="002060"/>
                </a:solidFill>
              </a:rPr>
              <a:t> Gesundheitsbefragung 2018 bei  Fr. im Gebärfähigem alter 75% Alkohol, 44% mehr als 1/Wo.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b="0" i="0" u="none" strike="noStrike" baseline="0" dirty="0">
                <a:solidFill>
                  <a:srgbClr val="002060"/>
                </a:solidFill>
              </a:rPr>
              <a:t>Binge Drinking bei 25% der 15-24-jährigen Fr. 1/Mo.</a:t>
            </a:r>
            <a:endParaRPr lang="de-DE" sz="16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b="0" i="0" u="none" strike="noStrike" baseline="0" dirty="0">
                <a:solidFill>
                  <a:srgbClr val="002060"/>
                </a:solidFill>
              </a:rPr>
              <a:t>2011: Lausanne, CHUV: Meyer-Le : Alkoholkonsum in der Schwangerschaft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b="0" i="0" u="none" strike="noStrike" baseline="0" dirty="0">
                <a:solidFill>
                  <a:srgbClr val="002060"/>
                </a:solidFill>
              </a:rPr>
              <a:t>60%  der Mütter gaben an, abstinent gewesen zu sein: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b="0" i="0" u="none" strike="noStrike" baseline="0" dirty="0">
                <a:solidFill>
                  <a:srgbClr val="002060"/>
                </a:solidFill>
              </a:rPr>
              <a:t>Abstinenzgrad der Frauen ausländischer Herkunft im Vergleich zu den Schweizer Fr. (74% vs. 57%)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002060"/>
                </a:solidFill>
              </a:rPr>
              <a:t>Abstinenz d</a:t>
            </a:r>
            <a:r>
              <a:rPr lang="de-DE" sz="1600" b="0" i="0" u="none" strike="noStrike" baseline="0" dirty="0">
                <a:solidFill>
                  <a:srgbClr val="002060"/>
                </a:solidFill>
              </a:rPr>
              <a:t>er unter 30-jährigen im Vgl. zu den über 30-jährigen (70% vs. 54%)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b="0" i="0" dirty="0">
                <a:solidFill>
                  <a:srgbClr val="002060"/>
                </a:solidFill>
                <a:effectLst/>
              </a:rPr>
              <a:t>Konsumrisiken in der Schwangerschaft in den Industrieländern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b="0" i="0" dirty="0">
                <a:solidFill>
                  <a:srgbClr val="002060"/>
                </a:solidFill>
                <a:effectLst/>
              </a:rPr>
              <a:t>30 J, kaukasisch, Universitätsstudium, ledige.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u="none" strike="noStrike" baseline="0" dirty="0">
                <a:solidFill>
                  <a:srgbClr val="002060"/>
                </a:solidFill>
              </a:rPr>
              <a:t>Sonst: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600" b="0" i="0" dirty="0">
                <a:solidFill>
                  <a:srgbClr val="002060"/>
                </a:solidFill>
              </a:rPr>
              <a:t>Andere Psychische Erkrankungen inkl. Sucht, Traumatisierung, früher Alkoholkonsum, Konsumverhalten im nahen Umfeld </a:t>
            </a:r>
            <a:endParaRPr lang="de-DE" sz="1600" b="0" i="0" u="none" strike="noStrike" baseline="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41732" indent="0">
              <a:buNone/>
            </a:pPr>
            <a:endParaRPr lang="de-DE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1972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97" y="1322294"/>
            <a:ext cx="7553005" cy="421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42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2"/>
          <p:cNvSpPr txBox="1">
            <a:spLocks noGrp="1"/>
          </p:cNvSpPr>
          <p:nvPr>
            <p:ph type="title"/>
          </p:nvPr>
        </p:nvSpPr>
        <p:spPr>
          <a:xfrm>
            <a:off x="624255" y="718457"/>
            <a:ext cx="7873509" cy="631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 dirty="0">
                <a:solidFill>
                  <a:srgbClr val="92D05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Alkoholwirkung in der Schwangerschaft:</a:t>
            </a:r>
            <a:endParaRPr sz="2800" dirty="0">
              <a:solidFill>
                <a:srgbClr val="92D05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112"/>
          <p:cNvSpPr txBox="1">
            <a:spLocks noGrp="1"/>
          </p:cNvSpPr>
          <p:nvPr>
            <p:ph type="body" idx="1"/>
          </p:nvPr>
        </p:nvSpPr>
        <p:spPr>
          <a:xfrm>
            <a:off x="553913" y="1719943"/>
            <a:ext cx="5478854" cy="4738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38137" lvl="0" indent="-285750" algn="l" rtl="0">
              <a:spcBef>
                <a:spcPts val="0"/>
              </a:spcBef>
              <a:spcAft>
                <a:spcPts val="0"/>
              </a:spcAft>
              <a:buSzPts val="1368"/>
              <a:buFont typeface="Wingdings" panose="05000000000000000000" pitchFamily="2" charset="2"/>
              <a:buChar char="Ø"/>
            </a:pPr>
            <a:r>
              <a:rPr lang="de-DE" b="0" i="0" dirty="0">
                <a:solidFill>
                  <a:srgbClr val="002060"/>
                </a:solidFill>
                <a:effectLst/>
              </a:rPr>
              <a:t>Frühabort</a:t>
            </a:r>
            <a:r>
              <a:rPr lang="en-US" b="0" i="1" dirty="0">
                <a:solidFill>
                  <a:srgbClr val="002060"/>
                </a:solidFill>
                <a:effectLst/>
              </a:rPr>
              <a:t> </a:t>
            </a:r>
            <a:r>
              <a:rPr lang="en-US" sz="1050" i="1" dirty="0">
                <a:solidFill>
                  <a:srgbClr val="002060"/>
                </a:solidFill>
              </a:rPr>
              <a:t>(</a:t>
            </a:r>
            <a:r>
              <a:rPr lang="en-US" sz="1050" b="0" dirty="0">
                <a:solidFill>
                  <a:srgbClr val="002060"/>
                </a:solidFill>
                <a:effectLst/>
              </a:rPr>
              <a:t>American Journal of Obstetrics and Gynecology. 2020) </a:t>
            </a:r>
            <a:r>
              <a:rPr lang="en-US" b="0" dirty="0">
                <a:solidFill>
                  <a:srgbClr val="002060"/>
                </a:solidFill>
                <a:effectLst/>
              </a:rPr>
              <a:t>bei Kosum im 1.Trimenon</a:t>
            </a:r>
            <a:endParaRPr lang="de-DE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  <a:p>
            <a:pPr marL="338137" lvl="0" indent="-285750" algn="l" rtl="0">
              <a:spcBef>
                <a:spcPts val="0"/>
              </a:spcBef>
              <a:spcAft>
                <a:spcPts val="0"/>
              </a:spcAft>
              <a:buSzPts val="1368"/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Placentadurchgängig, in ca. 1 h gleiche Alkoholkonzentration wie bei der werd.  Mutter! </a:t>
            </a:r>
          </a:p>
          <a:p>
            <a:pPr marL="338137" lvl="0" indent="-285750" algn="l" rtl="0">
              <a:spcBef>
                <a:spcPts val="0"/>
              </a:spcBef>
              <a:spcAft>
                <a:spcPts val="0"/>
              </a:spcAft>
              <a:buSzPts val="1368"/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Amnionflüssigkeit als Reservoire!</a:t>
            </a:r>
            <a:endParaRPr dirty="0">
              <a:solidFill>
                <a:srgbClr val="00206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338137" lvl="0" indent="-285750" algn="l" rtl="0">
              <a:spcBef>
                <a:spcPts val="360"/>
              </a:spcBef>
              <a:spcAft>
                <a:spcPts val="0"/>
              </a:spcAft>
              <a:buSzPts val="1368"/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Organ-/</a:t>
            </a: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cs typeface="Arial"/>
                <a:sym typeface="Arial"/>
              </a:rPr>
              <a:t>Enzymausbildung nicht voll entwickelt</a:t>
            </a:r>
            <a:r>
              <a:rPr lang="de-DE" sz="1000" dirty="0">
                <a:solidFill>
                  <a:srgbClr val="002060"/>
                </a:solidFill>
                <a:cs typeface="Arial"/>
                <a:sym typeface="Arial"/>
              </a:rPr>
              <a:t>.</a:t>
            </a:r>
            <a:r>
              <a:rPr lang="de-DE" sz="1000" b="0" i="0" dirty="0">
                <a:solidFill>
                  <a:srgbClr val="000000"/>
                </a:solidFill>
                <a:effectLst/>
              </a:rPr>
              <a:t> (DKFZ 2017)</a:t>
            </a:r>
          </a:p>
          <a:p>
            <a:pPr marL="338137" lvl="0" indent="-285750" algn="l" rtl="0">
              <a:spcBef>
                <a:spcPts val="360"/>
              </a:spcBef>
              <a:spcAft>
                <a:spcPts val="0"/>
              </a:spcAft>
              <a:buSzPts val="1368"/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Nw. </a:t>
            </a:r>
            <a:r>
              <a:rPr lang="de-DE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fetaler ADH und ALDH erst ab dem 2 Mo.!</a:t>
            </a:r>
          </a:p>
          <a:p>
            <a:pPr marL="338137" lvl="0" indent="-285750" algn="l" rtl="0">
              <a:spcBef>
                <a:spcPts val="360"/>
              </a:spcBef>
              <a:spcAft>
                <a:spcPts val="0"/>
              </a:spcAft>
              <a:buSzPts val="1368"/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V</a:t>
            </a:r>
            <a:r>
              <a:rPr lang="de-DE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ollständige enzym. Oxidation erst ab 5LJ. </a:t>
            </a:r>
          </a:p>
          <a:p>
            <a:pPr marL="338137" lvl="0" indent="-285750" algn="l" rtl="0">
              <a:spcBef>
                <a:spcPts val="360"/>
              </a:spcBef>
              <a:spcAft>
                <a:spcPts val="0"/>
              </a:spcAft>
              <a:buSzPts val="1368"/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cs typeface="Arial"/>
                <a:sym typeface="Arial"/>
              </a:rPr>
              <a:t>Braucht 10X länger zum Alkoholabbau als die  werd. Mutter </a:t>
            </a:r>
            <a:r>
              <a:rPr lang="de-DE" sz="1000" dirty="0">
                <a:solidFill>
                  <a:srgbClr val="002060"/>
                </a:solidFill>
                <a:latin typeface="Century Gothic" panose="020B0502020202020204" pitchFamily="34" charset="0"/>
                <a:cs typeface="Arial"/>
                <a:sym typeface="Arial"/>
              </a:rPr>
              <a:t>(Landeck, Thomsen, Wills, Reinhardt, Michalowski 2008)</a:t>
            </a:r>
          </a:p>
          <a:p>
            <a:pPr marL="52387" lvl="0" indent="0" algn="l" rtl="0">
              <a:spcBef>
                <a:spcPts val="360"/>
              </a:spcBef>
              <a:spcAft>
                <a:spcPts val="0"/>
              </a:spcAft>
              <a:buSzPts val="1368"/>
              <a:buNone/>
            </a:pPr>
            <a:endParaRPr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2386" lvl="0" indent="0" algn="l" rtl="0">
              <a:spcBef>
                <a:spcPts val="320"/>
              </a:spcBef>
              <a:spcAft>
                <a:spcPts val="0"/>
              </a:spcAft>
              <a:buSzPts val="1216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318D642-8027-6B52-8CF5-58404EA26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767" y="2137867"/>
            <a:ext cx="2557320" cy="203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5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7536" y="670560"/>
            <a:ext cx="8163618" cy="526869"/>
          </a:xfrm>
        </p:spPr>
        <p:txBody>
          <a:bodyPr>
            <a:normAutofit/>
          </a:bodyPr>
          <a:lstStyle/>
          <a:p>
            <a:r>
              <a:rPr lang="de-DE" sz="2800" dirty="0">
                <a:solidFill>
                  <a:srgbClr val="92D05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Alkoholwirkung in der Schwangerschaft </a:t>
            </a:r>
            <a:endParaRPr lang="de-CH" sz="2800" dirty="0">
              <a:solidFill>
                <a:srgbClr val="92D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7536" y="1345222"/>
            <a:ext cx="8088925" cy="508195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Möglich: </a:t>
            </a:r>
          </a:p>
          <a:p>
            <a:pPr marL="141732" indent="0">
              <a:buNone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 (in variabler Expressivität!):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Körperliche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Geistig-Intellektuelle,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Verhaltensstörungen </a:t>
            </a:r>
          </a:p>
          <a:p>
            <a:pPr marL="141732" indent="0">
              <a:buNone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</a:rPr>
              <a:t>Störungen</a:t>
            </a:r>
          </a:p>
          <a:p>
            <a:pPr marL="457200" marR="0" lvl="0" indent="-315468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kein „Rauswachsen“!  </a:t>
            </a:r>
          </a:p>
          <a:p>
            <a:pPr marL="457200" marR="0" lvl="0" indent="-315468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„Vollständig?“ vermeidbar!</a:t>
            </a:r>
          </a:p>
          <a:p>
            <a:pPr marL="457200" marR="0" lvl="0" indent="-315468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Font typeface="Wingdings" panose="05000000000000000000" pitchFamily="2" charset="2"/>
              <a:buChar char="Ø"/>
              <a:tabLst/>
              <a:defRPr/>
            </a:pPr>
            <a:r>
              <a:rPr lang="de-DE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Grundsätzlich für alle Organe schädigend</a:t>
            </a:r>
          </a:p>
          <a:p>
            <a:pPr marL="457200" marR="0" lvl="0" indent="-315468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Font typeface="Wingdings" panose="05000000000000000000" pitchFamily="2" charset="2"/>
              <a:buChar char="Ø"/>
              <a:tabLst/>
              <a:defRPr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Ge</a:t>
            </a: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sicht und ZNS (Gemeinsame ontologischen Anlage)</a:t>
            </a:r>
          </a:p>
          <a:p>
            <a:pPr marL="457200" marR="0" lvl="0" indent="-315468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Font typeface="Wingdings" panose="05000000000000000000" pitchFamily="2" charset="2"/>
              <a:buChar char="Ø"/>
              <a:tabLst/>
              <a:defRPr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V. </a:t>
            </a:r>
            <a:r>
              <a:rPr lang="de-DE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a. die mit hoher Wachstumsrate und erhöhten Stoffwechsellage</a:t>
            </a:r>
          </a:p>
          <a:p>
            <a:pPr marL="141732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None/>
              <a:tabLst/>
              <a:defRPr/>
            </a:pPr>
            <a:endParaRPr lang="de-DE" b="0" i="0" dirty="0"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  <a:p>
            <a:pPr marL="141732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None/>
              <a:tabLst/>
              <a:defRPr/>
            </a:pPr>
            <a:r>
              <a:rPr lang="de-DE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 </a:t>
            </a:r>
          </a:p>
          <a:p>
            <a:pPr marL="52387" lvl="0" indent="0">
              <a:buNone/>
            </a:pPr>
            <a:r>
              <a:rPr lang="de-DE" sz="1000" dirty="0">
                <a:solidFill>
                  <a:srgbClr val="002060"/>
                </a:solidFill>
              </a:rPr>
              <a:t>Reference: Sundermann AC, et al. Am J Obstet Gynecol. 2020;doi:10.1016/j.ajog.2020.07.012.</a:t>
            </a:r>
            <a:br>
              <a:rPr lang="de-DE" dirty="0"/>
            </a:br>
            <a:endParaRPr lang="de-DE" b="0" i="0" dirty="0"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  <a:p>
            <a:pPr marL="52387" lvl="0" indent="0">
              <a:buNone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  <a:p>
            <a:pPr marL="52387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None/>
              <a:tabLst/>
              <a:defRPr/>
            </a:pPr>
            <a:endParaRPr lang="de-DE" sz="1050" u="sng" kern="0" dirty="0">
              <a:solidFill>
                <a:srgbClr val="002060"/>
              </a:solidFill>
              <a:latin typeface="Century Gothic" panose="020B0502020202020204" pitchFamily="34" charset="0"/>
              <a:cs typeface="Arial"/>
              <a:sym typeface="Arial"/>
            </a:endParaRPr>
          </a:p>
          <a:p>
            <a:pPr marL="52387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None/>
              <a:tabLst/>
              <a:defRPr/>
            </a:pPr>
            <a:r>
              <a:rPr kumimoji="0" lang="de-DE" sz="1050" b="0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        </a:t>
            </a:r>
          </a:p>
          <a:p>
            <a:pPr marL="457200" marR="0" lvl="0" indent="-315468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Font typeface="Wingdings" panose="05000000000000000000" pitchFamily="2" charset="2"/>
              <a:buChar char="Ø"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  <a:p>
            <a:pPr marL="457200" marR="0" lvl="0" indent="-315468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Font typeface="Wingdings" panose="05000000000000000000" pitchFamily="2" charset="2"/>
              <a:buChar char="Ø"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latin typeface="+mj-lt"/>
            </a:endParaRPr>
          </a:p>
        </p:txBody>
      </p:sp>
      <p:pic>
        <p:nvPicPr>
          <p:cNvPr id="1028" name="Picture 4" descr="Miscarriage risk with alcohol consumption in pregnancy">
            <a:extLst>
              <a:ext uri="{FF2B5EF4-FFF2-40B4-BE49-F238E27FC236}">
                <a16:creationId xmlns:a16="http://schemas.microsoft.com/office/drawing/2014/main" id="{8138AA03-65D0-8BE7-DEC2-C65E76622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70" y="1396093"/>
            <a:ext cx="4077119" cy="236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694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1AE5E2-6B14-7014-29A1-6DCD51FA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1" y="805543"/>
            <a:ext cx="7881258" cy="500743"/>
          </a:xfrm>
        </p:spPr>
        <p:txBody>
          <a:bodyPr/>
          <a:lstStyle/>
          <a:p>
            <a:r>
              <a:rPr lang="de-DE" dirty="0"/>
              <a:t>Alkoholwirkung in der Schwangerschaft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B6CCBE-AE55-E1CE-21E5-5B9F470EB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372" y="1306287"/>
            <a:ext cx="7991943" cy="5094514"/>
          </a:xfrm>
        </p:spPr>
        <p:txBody>
          <a:bodyPr/>
          <a:lstStyle/>
          <a:p>
            <a:pPr marL="338137" lvl="0" indent="-285750" algn="l" rtl="0">
              <a:spcBef>
                <a:spcPts val="360"/>
              </a:spcBef>
              <a:spcAft>
                <a:spcPts val="0"/>
              </a:spcAft>
              <a:buSzPts val="1368"/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Alkohol als Zellgift </a:t>
            </a:r>
            <a:r>
              <a:rPr lang="de-DE" sz="1000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(Löser, 2005)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Reduktion der Einzelzellen</a:t>
            </a:r>
          </a:p>
          <a:p>
            <a:pPr marL="52387" indent="0">
              <a:buNone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(Hypotrophie und Mikrosomie)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Reduktion der Gesamtzellzahl (Hypoplasie)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V.a. Hirnentwicklungsstörung </a:t>
            </a:r>
            <a:r>
              <a:rPr lang="de-DE" sz="1000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(Löser 2005) 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Verlangsamung von AS-Transport und </a:t>
            </a:r>
          </a:p>
          <a:p>
            <a:pPr marL="52387" indent="0">
              <a:buNone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Proteinsynthese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Direkt und grundsätzlich neurotoxisch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&gt;&gt;&gt; Apoptose </a:t>
            </a:r>
            <a:r>
              <a:rPr lang="de-DE" sz="1200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(z.B. 30% vs 1,5%)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Verlangsamung und Reduktion von</a:t>
            </a:r>
          </a:p>
          <a:p>
            <a:pPr marL="52387" indent="0">
              <a:buNone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 Myelinisierung, Synapzenzahl, Synapsenreifung 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cs typeface="Arial"/>
                <a:sym typeface="Arial"/>
              </a:rPr>
              <a:t>Wirkung auf Neurotransmittern? (GABA-Agonisten, NMDA-Antagonisten ..)</a:t>
            </a:r>
          </a:p>
          <a:p>
            <a:pPr marL="338137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&gt;&gt;Reduzierte Vernetzung im Hirn und Reizleitung </a:t>
            </a:r>
            <a:r>
              <a:rPr lang="de-DE" sz="1800" dirty="0">
                <a:solidFill>
                  <a:srgbClr val="FF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(Burke et al 2009, Ikonomidou et al. 2000, Roebuck et al 2002) </a:t>
            </a:r>
          </a:p>
          <a:p>
            <a:pPr marL="52387" indent="0">
              <a:buNone/>
            </a:pPr>
            <a:endParaRPr lang="de-DE" u="sng" noProof="0" dirty="0">
              <a:solidFill>
                <a:srgbClr val="FF0000"/>
              </a:solidFill>
              <a:latin typeface="Century Gothic" panose="020B0502020202020204" pitchFamily="34" charset="0"/>
              <a:cs typeface="Arial"/>
              <a:sym typeface="Arial"/>
            </a:endParaRPr>
          </a:p>
          <a:p>
            <a:pPr marL="52387" indent="0">
              <a:buNone/>
            </a:pPr>
            <a:r>
              <a:rPr lang="de-DE" sz="1050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Bild: https://www.researchgate.net</a:t>
            </a:r>
            <a:r>
              <a:rPr lang="de-DE" sz="1050" dirty="0">
                <a:solidFill>
                  <a:srgbClr val="00206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 Charlotte A. Böttinger 2009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52C7E49-5DB5-11BF-7B71-6FF5CFB95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202" y="1621971"/>
            <a:ext cx="2423113" cy="26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178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10" y="1048702"/>
            <a:ext cx="7903198" cy="4782185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C8264E-E15D-11E4-F3F2-F12E35052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811" y="5987143"/>
            <a:ext cx="7903198" cy="337457"/>
          </a:xfrm>
        </p:spPr>
        <p:txBody>
          <a:bodyPr/>
          <a:lstStyle/>
          <a:p>
            <a:pPr marL="52387" indent="0">
              <a:buNone/>
            </a:pPr>
            <a:r>
              <a:rPr lang="de-DE" sz="1000" dirty="0"/>
              <a:t>BZgA2016</a:t>
            </a:r>
          </a:p>
        </p:txBody>
      </p:sp>
    </p:spTree>
    <p:extLst>
      <p:ext uri="{BB962C8B-B14F-4D97-AF65-F5344CB8AC3E}">
        <p14:creationId xmlns:p14="http://schemas.microsoft.com/office/powerpoint/2010/main" val="3156885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9090" y="707571"/>
            <a:ext cx="7945820" cy="653142"/>
          </a:xfrm>
        </p:spPr>
        <p:txBody>
          <a:bodyPr/>
          <a:lstStyle/>
          <a:p>
            <a:r>
              <a:rPr lang="de-CH" sz="2400" dirty="0">
                <a:solidFill>
                  <a:srgbClr val="92D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(versteckter)Alkoholkonsum in der Schwangerschaft: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8145" y="1475835"/>
            <a:ext cx="4712366" cy="485710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Vorbestehende Suchterkrankung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Vorbestehende sonst. Psych. Komorbiditäten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Sonstige Funktionen des Alkohols!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Ungeplante/ungewollte Schwangerschaft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Sexuelle Traumatisierung in der Vorgeschichte/aktuell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Zusätzliche psychosoziale Belastungsfaktoren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Körper-Selbstkonzept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Scham, Angst vor Stigmatisierung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Substanzverfügbarkeit!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Konsumfördernde Gesellschaft!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b="1" dirty="0">
                <a:solidFill>
                  <a:srgbClr val="003E4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Mangelnder Informationsstand zu den Risiken! Mangelnde Aufklärung!</a:t>
            </a: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41732" indent="0">
              <a:buNone/>
            </a:pPr>
            <a:endParaRPr lang="de-CH" dirty="0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CH" dirty="0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98B4B87-6EBB-3E52-56D6-E804BA95619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323114" y="1575227"/>
            <a:ext cx="3221795" cy="485710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002060"/>
                </a:solidFill>
              </a:rPr>
              <a:t>Psychiatrische</a:t>
            </a:r>
          </a:p>
          <a:p>
            <a:pPr marL="141732" indent="0">
              <a:buNone/>
            </a:pPr>
            <a:r>
              <a:rPr lang="de-DE" sz="1600" dirty="0">
                <a:solidFill>
                  <a:srgbClr val="002060"/>
                </a:solidFill>
              </a:rPr>
              <a:t>Vorerkrankungen, Bsp.: </a:t>
            </a:r>
          </a:p>
          <a:p>
            <a:pPr marL="141732" indent="0">
              <a:buNone/>
            </a:pPr>
            <a:r>
              <a:rPr lang="de-DE" sz="1600" dirty="0">
                <a:solidFill>
                  <a:srgbClr val="002060"/>
                </a:solidFill>
              </a:rPr>
              <a:t>Astley et al 2000 : </a:t>
            </a:r>
          </a:p>
          <a:p>
            <a:pPr marL="141732" indent="0">
              <a:buNone/>
            </a:pPr>
            <a:r>
              <a:rPr lang="de-DE" sz="1600" dirty="0">
                <a:solidFill>
                  <a:srgbClr val="002060"/>
                </a:solidFill>
              </a:rPr>
              <a:t>80 Mütter mit FAS-Kindern: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02060"/>
                </a:solidFill>
              </a:rPr>
              <a:t>100% Konsum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02060"/>
                </a:solidFill>
              </a:rPr>
              <a:t>96% mindestens 1 psychisches Störungsbild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02060"/>
                </a:solidFill>
              </a:rPr>
              <a:t>77%PTSD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02060"/>
                </a:solidFill>
              </a:rPr>
              <a:t>69 % Major Depression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02060"/>
                </a:solidFill>
              </a:rPr>
              <a:t>22% Bipolare Störung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02060"/>
                </a:solidFill>
              </a:rPr>
              <a:t>7% Schizophrenie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02060"/>
                </a:solidFill>
              </a:rPr>
              <a:t>95% körperlicher oder sexueller Missbrauch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002060"/>
                </a:solidFill>
              </a:rPr>
              <a:t>79% ein leibliches Elternteil mit Alkoholproblem </a:t>
            </a:r>
          </a:p>
        </p:txBody>
      </p:sp>
    </p:spTree>
    <p:extLst>
      <p:ext uri="{BB962C8B-B14F-4D97-AF65-F5344CB8AC3E}">
        <p14:creationId xmlns:p14="http://schemas.microsoft.com/office/powerpoint/2010/main" val="266999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6F842-DFA6-A2EE-5EF3-9754FA55D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08EDC2-E63B-125A-18F1-37F8788F9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5" y="751115"/>
            <a:ext cx="7392762" cy="461459"/>
          </a:xfrm>
        </p:spPr>
        <p:txBody>
          <a:bodyPr/>
          <a:lstStyle/>
          <a:p>
            <a:r>
              <a:rPr lang="de-DE" dirty="0"/>
              <a:t>„Ein Gläschen“ schadet nicht?!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B199CC-D1B2-CD68-FF5C-48CA72CA9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2574"/>
            <a:ext cx="8077200" cy="522088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+mj-lt"/>
              </a:rPr>
              <a:t>«geringe bis moderate Mengen» definiert als &lt; 32 g Alkohol/Wo.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+mj-lt"/>
              </a:rPr>
              <a:t>Einige angeschlossenen Studie : zu niedriges Geburtsgewicht/ Frühgeburt!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+mj-lt"/>
              </a:rPr>
              <a:t>Biologische Unterschiede (</a:t>
            </a:r>
            <a:r>
              <a:rPr lang="de-DE" dirty="0" err="1">
                <a:solidFill>
                  <a:srgbClr val="002060"/>
                </a:solidFill>
                <a:latin typeface="+mj-lt"/>
              </a:rPr>
              <a:t>indiv</a:t>
            </a:r>
            <a:r>
              <a:rPr lang="de-DE" dirty="0">
                <a:solidFill>
                  <a:srgbClr val="002060"/>
                </a:solidFill>
                <a:latin typeface="+mj-lt"/>
              </a:rPr>
              <a:t>. Enzymausstattung)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+mj-lt"/>
              </a:rPr>
              <a:t>Individuelle Risikoeinschätzung kaum möglich!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+mj-lt"/>
              </a:rPr>
              <a:t>Erfassung von Konsummengen kaum möglich!</a:t>
            </a:r>
            <a:endParaRPr lang="en-US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+mj-lt"/>
              </a:rPr>
              <a:t>Suchterkrankung hört nicht einfach mit der </a:t>
            </a:r>
          </a:p>
          <a:p>
            <a:pPr marL="52387" indent="0">
              <a:buNone/>
            </a:pPr>
            <a:r>
              <a:rPr lang="en-US" dirty="0">
                <a:solidFill>
                  <a:srgbClr val="002060"/>
                </a:solidFill>
                <a:latin typeface="+mj-lt"/>
              </a:rPr>
              <a:t>   Schwangerschaft auf!</a:t>
            </a:r>
            <a:endParaRPr lang="de-DE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+mj-lt"/>
              </a:rPr>
              <a:t>Andere Faktoren beteiligt?</a:t>
            </a:r>
            <a:r>
              <a:rPr lang="de-DE" b="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2060"/>
                </a:solidFill>
                <a:effectLst/>
                <a:latin typeface="+mj-lt"/>
              </a:rPr>
              <a:t>"</a:t>
            </a:r>
            <a:r>
              <a:rPr lang="en-US" dirty="0">
                <a:solidFill>
                  <a:srgbClr val="002060"/>
                </a:solidFill>
                <a:effectLst/>
                <a:latin typeface="+mj-lt"/>
              </a:rPr>
              <a:t>No amount of alcohol at any stage of pregnancy </a:t>
            </a:r>
          </a:p>
          <a:p>
            <a:pPr marL="52387" indent="0">
              <a:buNone/>
            </a:pPr>
            <a:r>
              <a:rPr lang="en-US" dirty="0">
                <a:solidFill>
                  <a:srgbClr val="002060"/>
                </a:solidFill>
                <a:latin typeface="+mj-lt"/>
              </a:rPr>
              <a:t>     </a:t>
            </a:r>
            <a:r>
              <a:rPr lang="en-US" dirty="0">
                <a:solidFill>
                  <a:srgbClr val="002060"/>
                </a:solidFill>
                <a:effectLst/>
                <a:latin typeface="+mj-lt"/>
              </a:rPr>
              <a:t>is safe for your baby”. </a:t>
            </a:r>
            <a:r>
              <a:rPr lang="en-US" sz="1050" dirty="0">
                <a:solidFill>
                  <a:srgbClr val="002060"/>
                </a:solidFill>
                <a:effectLst/>
                <a:latin typeface="+mj-lt"/>
              </a:rPr>
              <a:t>(</a:t>
            </a:r>
            <a:r>
              <a:rPr lang="de-DE" sz="1050" b="0" i="0" dirty="0">
                <a:solidFill>
                  <a:srgbClr val="002060"/>
                </a:solidFill>
                <a:effectLst/>
                <a:latin typeface="+mj-lt"/>
              </a:rPr>
              <a:t>Mary T O'Mahoney, 2020)</a:t>
            </a:r>
            <a:endParaRPr lang="de-DE" sz="1050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b="0" i="0" dirty="0">
                <a:solidFill>
                  <a:srgbClr val="FF0000"/>
                </a:solidFill>
                <a:effectLst/>
                <a:latin typeface="+mj-lt"/>
              </a:rPr>
              <a:t>Keine „sichere“ Konsummenge bekannt!</a:t>
            </a:r>
          </a:p>
          <a:p>
            <a:pPr marL="257175" marR="0" lvl="0" indent="-2047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otwendigkeit von Punktabstinenz / Alkoholentzugsbehandlung während der Schwangerschaft! </a:t>
            </a:r>
          </a:p>
          <a:p>
            <a:pPr marL="338137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4C600"/>
              </a:buClr>
              <a:buSzPct val="76000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Auch wird von Alkoholkonsum in der Stillzeit abgeraten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E8197DC-BD25-100F-A7EE-DD3DF167E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268" y="2086507"/>
            <a:ext cx="2014332" cy="268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65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7CF34-ADA7-491C-B827-84260BAF9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766355"/>
            <a:ext cx="7423243" cy="60960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92D050"/>
                </a:solidFill>
              </a:rPr>
              <a:t>Basisdiagnostik FASD S3-LL (2021) </a:t>
            </a:r>
          </a:p>
        </p:txBody>
      </p:sp>
      <p:sp>
        <p:nvSpPr>
          <p:cNvPr id="4" name="Zylinder 3">
            <a:extLst>
              <a:ext uri="{FF2B5EF4-FFF2-40B4-BE49-F238E27FC236}">
                <a16:creationId xmlns:a16="http://schemas.microsoft.com/office/drawing/2014/main" id="{DB0DDFCF-79A8-44BC-B1E0-ED3EEC19AF19}"/>
              </a:ext>
            </a:extLst>
          </p:cNvPr>
          <p:cNvSpPr/>
          <p:nvPr/>
        </p:nvSpPr>
        <p:spPr>
          <a:xfrm>
            <a:off x="548639" y="2647404"/>
            <a:ext cx="1837510" cy="3257005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Wachstumsstörung</a:t>
            </a:r>
          </a:p>
        </p:txBody>
      </p:sp>
      <p:sp>
        <p:nvSpPr>
          <p:cNvPr id="5" name="Zylinder 4">
            <a:extLst>
              <a:ext uri="{FF2B5EF4-FFF2-40B4-BE49-F238E27FC236}">
                <a16:creationId xmlns:a16="http://schemas.microsoft.com/office/drawing/2014/main" id="{4E2141AA-D359-40E5-BCF0-659789D714B6}"/>
              </a:ext>
            </a:extLst>
          </p:cNvPr>
          <p:cNvSpPr/>
          <p:nvPr/>
        </p:nvSpPr>
        <p:spPr>
          <a:xfrm>
            <a:off x="2508067" y="2647404"/>
            <a:ext cx="1942015" cy="3257006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Carnio-Faciale Beteiligung </a:t>
            </a:r>
          </a:p>
        </p:txBody>
      </p:sp>
      <p:sp>
        <p:nvSpPr>
          <p:cNvPr id="6" name="Zylinder 5">
            <a:extLst>
              <a:ext uri="{FF2B5EF4-FFF2-40B4-BE49-F238E27FC236}">
                <a16:creationId xmlns:a16="http://schemas.microsoft.com/office/drawing/2014/main" id="{CAE9388A-C2E0-4F15-8BB8-BE464D620CC3}"/>
              </a:ext>
            </a:extLst>
          </p:cNvPr>
          <p:cNvSpPr/>
          <p:nvPr/>
        </p:nvSpPr>
        <p:spPr>
          <a:xfrm>
            <a:off x="4572000" y="2647401"/>
            <a:ext cx="1985552" cy="3257007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ZNS-Beteiligung</a:t>
            </a:r>
          </a:p>
          <a:p>
            <a:pPr algn="ctr"/>
            <a:r>
              <a:rPr lang="de-DE" dirty="0">
                <a:solidFill>
                  <a:srgbClr val="003E48"/>
                </a:solidFill>
                <a:latin typeface="Century Gothic" panose="020B0502020202020204" pitchFamily="34" charset="0"/>
              </a:rPr>
              <a:t>Strukturell</a:t>
            </a:r>
          </a:p>
          <a:p>
            <a:pPr algn="ctr"/>
            <a:r>
              <a:rPr lang="de-DE" dirty="0">
                <a:solidFill>
                  <a:srgbClr val="003E48"/>
                </a:solidFill>
                <a:latin typeface="Century Gothic" panose="020B0502020202020204" pitchFamily="34" charset="0"/>
              </a:rPr>
              <a:t>Neurokognition</a:t>
            </a:r>
          </a:p>
          <a:p>
            <a:pPr algn="ctr"/>
            <a:r>
              <a:rPr lang="de-DE" dirty="0">
                <a:solidFill>
                  <a:srgbClr val="003E48"/>
                </a:solidFill>
                <a:latin typeface="Century Gothic" panose="020B0502020202020204" pitchFamily="34" charset="0"/>
              </a:rPr>
              <a:t>Behavioral</a:t>
            </a:r>
          </a:p>
          <a:p>
            <a:pPr algn="ctr"/>
            <a:r>
              <a:rPr lang="de-DE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7" name="Zylinder 6">
            <a:extLst>
              <a:ext uri="{FF2B5EF4-FFF2-40B4-BE49-F238E27FC236}">
                <a16:creationId xmlns:a16="http://schemas.microsoft.com/office/drawing/2014/main" id="{0DFE0D1A-2295-492D-B722-C4B766E01F03}"/>
              </a:ext>
            </a:extLst>
          </p:cNvPr>
          <p:cNvSpPr/>
          <p:nvPr/>
        </p:nvSpPr>
        <p:spPr>
          <a:xfrm>
            <a:off x="6740428" y="2647404"/>
            <a:ext cx="1854932" cy="3257004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Intrauterine Alkoholexposition </a:t>
            </a:r>
          </a:p>
        </p:txBody>
      </p:sp>
    </p:spTree>
    <p:extLst>
      <p:ext uri="{BB962C8B-B14F-4D97-AF65-F5344CB8AC3E}">
        <p14:creationId xmlns:p14="http://schemas.microsoft.com/office/powerpoint/2010/main" val="2550565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7CF34-ADA7-491C-B827-84260BAF9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766355"/>
            <a:ext cx="7423243" cy="60960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92D050"/>
                </a:solidFill>
              </a:rPr>
              <a:t>Basisdiagnostik FASD S3-LL (2021), FAS </a:t>
            </a:r>
          </a:p>
        </p:txBody>
      </p:sp>
      <p:sp>
        <p:nvSpPr>
          <p:cNvPr id="4" name="Zylinder 3">
            <a:extLst>
              <a:ext uri="{FF2B5EF4-FFF2-40B4-BE49-F238E27FC236}">
                <a16:creationId xmlns:a16="http://schemas.microsoft.com/office/drawing/2014/main" id="{DB0DDFCF-79A8-44BC-B1E0-ED3EEC19AF19}"/>
              </a:ext>
            </a:extLst>
          </p:cNvPr>
          <p:cNvSpPr/>
          <p:nvPr/>
        </p:nvSpPr>
        <p:spPr>
          <a:xfrm>
            <a:off x="600896" y="2699658"/>
            <a:ext cx="1811379" cy="3204754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Wachstumsstörung</a:t>
            </a: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: mind. 1 </a:t>
            </a:r>
          </a:p>
        </p:txBody>
      </p:sp>
      <p:sp>
        <p:nvSpPr>
          <p:cNvPr id="5" name="Zylinder 4">
            <a:extLst>
              <a:ext uri="{FF2B5EF4-FFF2-40B4-BE49-F238E27FC236}">
                <a16:creationId xmlns:a16="http://schemas.microsoft.com/office/drawing/2014/main" id="{4E2141AA-D359-40E5-BCF0-659789D714B6}"/>
              </a:ext>
            </a:extLst>
          </p:cNvPr>
          <p:cNvSpPr/>
          <p:nvPr/>
        </p:nvSpPr>
        <p:spPr>
          <a:xfrm>
            <a:off x="2542900" y="2699658"/>
            <a:ext cx="1942015" cy="3243942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Carnio-Faciale Beteiligung </a:t>
            </a:r>
          </a:p>
          <a:p>
            <a:pPr algn="ctr"/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Alle 3</a:t>
            </a:r>
          </a:p>
        </p:txBody>
      </p:sp>
      <p:sp>
        <p:nvSpPr>
          <p:cNvPr id="6" name="Zylinder 5">
            <a:extLst>
              <a:ext uri="{FF2B5EF4-FFF2-40B4-BE49-F238E27FC236}">
                <a16:creationId xmlns:a16="http://schemas.microsoft.com/office/drawing/2014/main" id="{CAE9388A-C2E0-4F15-8BB8-BE464D620CC3}"/>
              </a:ext>
            </a:extLst>
          </p:cNvPr>
          <p:cNvSpPr/>
          <p:nvPr/>
        </p:nvSpPr>
        <p:spPr>
          <a:xfrm>
            <a:off x="4589409" y="2738846"/>
            <a:ext cx="1985551" cy="3204754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ZNS-Beteiligung</a:t>
            </a:r>
          </a:p>
          <a:p>
            <a:pPr algn="ctr"/>
            <a:r>
              <a:rPr lang="de-DE" dirty="0">
                <a:solidFill>
                  <a:srgbClr val="003E48"/>
                </a:solidFill>
                <a:latin typeface="Century Gothic" panose="020B0502020202020204" pitchFamily="34" charset="0"/>
              </a:rPr>
              <a:t>Intelligenzminderung /Entwicklungsverzögerung/und/oder signifikante Defizite in mind. 3 Bereichen  </a:t>
            </a:r>
          </a:p>
          <a:p>
            <a:pPr algn="ctr"/>
            <a:r>
              <a:rPr lang="de-DE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7" name="Zylinder 6">
            <a:extLst>
              <a:ext uri="{FF2B5EF4-FFF2-40B4-BE49-F238E27FC236}">
                <a16:creationId xmlns:a16="http://schemas.microsoft.com/office/drawing/2014/main" id="{0DFE0D1A-2295-492D-B722-C4B766E01F03}"/>
              </a:ext>
            </a:extLst>
          </p:cNvPr>
          <p:cNvSpPr/>
          <p:nvPr/>
        </p:nvSpPr>
        <p:spPr>
          <a:xfrm>
            <a:off x="6731723" y="2769326"/>
            <a:ext cx="1811381" cy="3135086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Intrauterine Alkoholexposition</a:t>
            </a:r>
          </a:p>
          <a:p>
            <a:pPr algn="ctr"/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Bestätigt/Nicht bestätigt! </a:t>
            </a:r>
          </a:p>
        </p:txBody>
      </p:sp>
    </p:spTree>
    <p:extLst>
      <p:ext uri="{BB962C8B-B14F-4D97-AF65-F5344CB8AC3E}">
        <p14:creationId xmlns:p14="http://schemas.microsoft.com/office/powerpoint/2010/main" val="1728855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08E1277-BDB8-485C-A739-FA84CA42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7" y="404812"/>
            <a:ext cx="6524625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87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7CF34-ADA7-491C-B827-84260BAF9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766355"/>
            <a:ext cx="7423243" cy="60960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92D050"/>
                </a:solidFill>
              </a:rPr>
              <a:t>Basisdiagnostik FASD S3-LL (2021), pFAS</a:t>
            </a:r>
          </a:p>
        </p:txBody>
      </p:sp>
      <p:sp>
        <p:nvSpPr>
          <p:cNvPr id="5" name="Zylinder 4">
            <a:extLst>
              <a:ext uri="{FF2B5EF4-FFF2-40B4-BE49-F238E27FC236}">
                <a16:creationId xmlns:a16="http://schemas.microsoft.com/office/drawing/2014/main" id="{4E2141AA-D359-40E5-BCF0-659789D714B6}"/>
              </a:ext>
            </a:extLst>
          </p:cNvPr>
          <p:cNvSpPr/>
          <p:nvPr/>
        </p:nvSpPr>
        <p:spPr>
          <a:xfrm>
            <a:off x="2574961" y="2773679"/>
            <a:ext cx="1759130" cy="3317966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Carnio-Faciale Beteiligung :</a:t>
            </a:r>
          </a:p>
          <a:p>
            <a:pPr algn="ctr"/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Mind. 2 von 3  Auffälligkeiten </a:t>
            </a:r>
          </a:p>
        </p:txBody>
      </p:sp>
      <p:sp>
        <p:nvSpPr>
          <p:cNvPr id="6" name="Zylinder 5">
            <a:extLst>
              <a:ext uri="{FF2B5EF4-FFF2-40B4-BE49-F238E27FC236}">
                <a16:creationId xmlns:a16="http://schemas.microsoft.com/office/drawing/2014/main" id="{CAE9388A-C2E0-4F15-8BB8-BE464D620CC3}"/>
              </a:ext>
            </a:extLst>
          </p:cNvPr>
          <p:cNvSpPr/>
          <p:nvPr/>
        </p:nvSpPr>
        <p:spPr>
          <a:xfrm>
            <a:off x="4609611" y="2813958"/>
            <a:ext cx="1828798" cy="3204754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ZNS-Beteiligung:</a:t>
            </a:r>
          </a:p>
          <a:p>
            <a:pPr algn="ctr"/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Signifikante Beteiligung in mind. 3 Bereichen </a:t>
            </a:r>
          </a:p>
          <a:p>
            <a:pPr algn="ctr"/>
            <a:r>
              <a:rPr lang="de-DE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7" name="Zylinder 6">
            <a:extLst>
              <a:ext uri="{FF2B5EF4-FFF2-40B4-BE49-F238E27FC236}">
                <a16:creationId xmlns:a16="http://schemas.microsoft.com/office/drawing/2014/main" id="{0DFE0D1A-2295-492D-B722-C4B766E01F03}"/>
              </a:ext>
            </a:extLst>
          </p:cNvPr>
          <p:cNvSpPr/>
          <p:nvPr/>
        </p:nvSpPr>
        <p:spPr>
          <a:xfrm>
            <a:off x="6705601" y="2769326"/>
            <a:ext cx="1793966" cy="3204754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Intrauterine Alkoholexposition</a:t>
            </a:r>
          </a:p>
          <a:p>
            <a:pPr algn="ctr"/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Wahrscheinlich oder </a:t>
            </a:r>
          </a:p>
          <a:p>
            <a:pPr algn="ctr"/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bestätigt! </a:t>
            </a:r>
          </a:p>
        </p:txBody>
      </p:sp>
    </p:spTree>
    <p:extLst>
      <p:ext uri="{BB962C8B-B14F-4D97-AF65-F5344CB8AC3E}">
        <p14:creationId xmlns:p14="http://schemas.microsoft.com/office/powerpoint/2010/main" val="3578025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7CF34-ADA7-491C-B827-84260BAF9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766355"/>
            <a:ext cx="7759337" cy="609600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92D050"/>
                </a:solidFill>
              </a:rPr>
              <a:t>Basisdiagnostik </a:t>
            </a:r>
            <a:r>
              <a:rPr lang="de-DE" dirty="0">
                <a:solidFill>
                  <a:srgbClr val="92D050"/>
                </a:solidFill>
              </a:rPr>
              <a:t>FASD S3-LL (2021), ARND </a:t>
            </a:r>
          </a:p>
        </p:txBody>
      </p:sp>
      <p:sp>
        <p:nvSpPr>
          <p:cNvPr id="6" name="Zylinder 5">
            <a:extLst>
              <a:ext uri="{FF2B5EF4-FFF2-40B4-BE49-F238E27FC236}">
                <a16:creationId xmlns:a16="http://schemas.microsoft.com/office/drawing/2014/main" id="{CAE9388A-C2E0-4F15-8BB8-BE464D620CC3}"/>
              </a:ext>
            </a:extLst>
          </p:cNvPr>
          <p:cNvSpPr/>
          <p:nvPr/>
        </p:nvSpPr>
        <p:spPr>
          <a:xfrm>
            <a:off x="4728753" y="2769326"/>
            <a:ext cx="1811381" cy="3204754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ZNS-Beteiligung</a:t>
            </a:r>
          </a:p>
          <a:p>
            <a:pPr algn="ctr"/>
            <a:r>
              <a:rPr lang="de-DE" dirty="0">
                <a:latin typeface="Century Gothic" panose="020B0502020202020204" pitchFamily="34" charset="0"/>
              </a:rPr>
              <a:t>Signifikante </a:t>
            </a: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Beeinträchtigung in mind. 3 Bereichen </a:t>
            </a:r>
          </a:p>
          <a:p>
            <a:pPr algn="ctr"/>
            <a:r>
              <a:rPr lang="de-DE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7" name="Zylinder 6">
            <a:extLst>
              <a:ext uri="{FF2B5EF4-FFF2-40B4-BE49-F238E27FC236}">
                <a16:creationId xmlns:a16="http://schemas.microsoft.com/office/drawing/2014/main" id="{0DFE0D1A-2295-492D-B722-C4B766E01F03}"/>
              </a:ext>
            </a:extLst>
          </p:cNvPr>
          <p:cNvSpPr/>
          <p:nvPr/>
        </p:nvSpPr>
        <p:spPr>
          <a:xfrm>
            <a:off x="6688185" y="2769326"/>
            <a:ext cx="1811381" cy="3135086"/>
          </a:xfrm>
          <a:prstGeom prst="can">
            <a:avLst/>
          </a:prstGeom>
          <a:solidFill>
            <a:srgbClr val="69B71B"/>
          </a:solidFill>
          <a:ln>
            <a:solidFill>
              <a:srgbClr val="003E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Century Gothic" panose="020B0502020202020204" pitchFamily="34" charset="0"/>
              </a:rPr>
              <a:t>Intrauterine Alkoholexposition</a:t>
            </a:r>
          </a:p>
          <a:p>
            <a:pPr algn="ctr"/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</a:rPr>
              <a:t>Bestätigt  </a:t>
            </a:r>
          </a:p>
        </p:txBody>
      </p:sp>
    </p:spTree>
    <p:extLst>
      <p:ext uri="{BB962C8B-B14F-4D97-AF65-F5344CB8AC3E}">
        <p14:creationId xmlns:p14="http://schemas.microsoft.com/office/powerpoint/2010/main" val="944362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9D45CB-D6FB-4BA9-AE27-AE4412C3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1" y="829733"/>
            <a:ext cx="7483476" cy="584200"/>
          </a:xfrm>
        </p:spPr>
        <p:txBody>
          <a:bodyPr/>
          <a:lstStyle/>
          <a:p>
            <a:r>
              <a:rPr lang="de-DE" sz="3200" dirty="0">
                <a:solidFill>
                  <a:srgbClr val="92D050"/>
                </a:solidFill>
              </a:rPr>
              <a:t>FAS/// Mögliche ZNS-Beteiligungen :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20BF04-C011-49BF-815C-C77F84058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34" y="1718733"/>
            <a:ext cx="2849637" cy="41137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IQ Sprache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Feinmotorik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Räumlich-visuelle Wahrnehmung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Lern- oder Merkfähigkeit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Exekutivfunktionen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Rechenfertigkeiten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Aufmerksamkeit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Soziale Kompetenz / Verhalten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DF6BEE-BAAD-43E4-B625-382FD6FD3A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796" t="7197" r="4566" b="3868"/>
          <a:stretch/>
        </p:blipFill>
        <p:spPr>
          <a:xfrm>
            <a:off x="3411382" y="2052637"/>
            <a:ext cx="5216152" cy="344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89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8B018DCA-3F72-3A6C-960D-205CA128D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748938"/>
            <a:ext cx="7458078" cy="531222"/>
          </a:xfrm>
        </p:spPr>
        <p:txBody>
          <a:bodyPr>
            <a:normAutofit fontScale="90000"/>
          </a:bodyPr>
          <a:lstStyle/>
          <a:p>
            <a:r>
              <a:rPr lang="de-DE" dirty="0"/>
              <a:t>ZNS-Beteiligung: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9C19355-5627-D8F0-E15C-7456ECF12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602377"/>
            <a:ext cx="5111931" cy="461554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IQ-Wert kann, muss aber nicht betroffen sein!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Ggf. IQ&lt; 70 oder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Verzögerte Entwicklung bei Kindern unter 2 LJ.   oder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IQ im Normbereich oder höher in fast 50%!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Oft Auffälligkeit in der Diskrepanz zwischen der verbalen und nonverbalen Intelligenz!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Oft Korrelation zwischen der Gesichtsbeteiligung und IQ-beeinträchtigung!</a:t>
            </a:r>
          </a:p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D5460AE-626E-ADF3-5B7A-99EDBE6AAF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96" t="7926" r="12579" b="13573"/>
          <a:stretch/>
        </p:blipFill>
        <p:spPr>
          <a:xfrm>
            <a:off x="6374675" y="1602377"/>
            <a:ext cx="2159726" cy="191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41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B377A3D-9CFA-4E0C-8BD8-29FB9980D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7" y="832105"/>
            <a:ext cx="7482460" cy="594359"/>
          </a:xfrm>
        </p:spPr>
        <p:txBody>
          <a:bodyPr>
            <a:normAutofit/>
          </a:bodyPr>
          <a:lstStyle/>
          <a:p>
            <a:r>
              <a:rPr lang="de-DE" dirty="0"/>
              <a:t>ZNS-Beteiligung: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3D83305-345B-49F8-9C12-A82F8A05D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5217" y="1954924"/>
            <a:ext cx="3877055" cy="4335517"/>
          </a:xfrm>
        </p:spPr>
        <p:txBody>
          <a:bodyPr>
            <a:normAutofit lnSpcReduction="10000"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Beteiligung von cerebralem Cortex, </a:t>
            </a:r>
            <a:r>
              <a:rPr lang="en-US" b="1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v.a. frontal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Hö</a:t>
            </a:r>
            <a:r>
              <a:rPr lang="en-US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here Funktionen bezüglich Kontrolle, Planung und Umsetzung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S</a:t>
            </a:r>
            <a:r>
              <a:rPr lang="en-US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ensomotorische Kontrolle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K</a:t>
            </a:r>
            <a:r>
              <a:rPr lang="en-US" i="0" u="none" strike="noStrike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ognition: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Abstraktes Denken 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Arbeitsgedächtnis 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S</a:t>
            </a:r>
            <a:r>
              <a:rPr lang="en-US" b="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prechen und Sprache</a:t>
            </a:r>
          </a:p>
          <a:p>
            <a:pPr algn="l">
              <a:buFont typeface="Wingdings" panose="05000000000000000000" pitchFamily="2" charset="2"/>
              <a:buChar char="Ø"/>
            </a:pPr>
            <a:endParaRPr lang="en-US" b="0" i="0" dirty="0">
              <a:solidFill>
                <a:srgbClr val="002060"/>
              </a:solidFill>
              <a:effectLst/>
              <a:latin typeface="Open Sans" panose="020B0606030504020204" pitchFamily="34" charset="0"/>
            </a:endParaRPr>
          </a:p>
          <a:p>
            <a:pPr algn="l"/>
            <a:endParaRPr lang="en-US" b="0" i="0" dirty="0">
              <a:solidFill>
                <a:srgbClr val="002060"/>
              </a:solidFill>
              <a:effectLst/>
              <a:latin typeface="Open Sans" panose="020B0606030504020204" pitchFamily="34" charset="0"/>
            </a:endParaRPr>
          </a:p>
          <a:p>
            <a:pPr marL="141732" indent="0">
              <a:buNone/>
            </a:pPr>
            <a:br>
              <a:rPr lang="en-US" dirty="0"/>
            </a:b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92CAEC3-24B9-4FE8-B1EB-E63E1E28C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33640"/>
            <a:ext cx="3877055" cy="40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04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CDD04-DD6C-D889-7293-25DE0A86E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762001"/>
            <a:ext cx="7870371" cy="598713"/>
          </a:xfrm>
        </p:spPr>
        <p:txBody>
          <a:bodyPr/>
          <a:lstStyle/>
          <a:p>
            <a:r>
              <a:rPr lang="de-DE" dirty="0"/>
              <a:t>Exekutivfunktionen bei FASD: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C9A6F0-0734-5216-E1BE-4D6D2D717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143" y="1730829"/>
            <a:ext cx="3135086" cy="407561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Arbeitsgedächtnis</a:t>
            </a:r>
          </a:p>
          <a:p>
            <a:pPr marL="141732" indent="0">
              <a:buNone/>
            </a:pPr>
            <a:endParaRPr lang="de-DE" sz="2000" dirty="0">
              <a:solidFill>
                <a:srgbClr val="002060"/>
              </a:solidFill>
            </a:endParaRPr>
          </a:p>
          <a:p>
            <a:pPr marL="141732" indent="0">
              <a:buNone/>
            </a:pPr>
            <a:endParaRPr lang="de-DE" sz="2000" dirty="0">
              <a:solidFill>
                <a:srgbClr val="002060"/>
              </a:solidFill>
            </a:endParaRPr>
          </a:p>
          <a:p>
            <a:pPr marL="141732" indent="0">
              <a:buNone/>
            </a:pPr>
            <a:endParaRPr lang="de-DE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Mentale Flexibilität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sz="2000" dirty="0">
              <a:solidFill>
                <a:srgbClr val="002060"/>
              </a:solidFill>
            </a:endParaRPr>
          </a:p>
          <a:p>
            <a:pPr marL="141732" indent="0">
              <a:buNone/>
            </a:pPr>
            <a:endParaRPr lang="de-DE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Inhibition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1F82FD-678C-DA18-302E-568D45AF525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212771" y="1861457"/>
            <a:ext cx="4278086" cy="394498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Problemlösefähigkeit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Planungsfähigkeit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Entscheidungsfähigkeit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Sich auf Neues einlassen können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Lernerfahrungen übertragen können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Perspektivenwechsel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Impulskontrollfähigkeit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Frustrationstoleranzfähigkeit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Zielsetzungsfähigkeit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Aufmerksamkeitslenkung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Handlungsverläufe reflektieren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1802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86629D-B327-4671-B3F3-E5A4C9B6A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24" y="801384"/>
            <a:ext cx="7715892" cy="688369"/>
          </a:xfrm>
        </p:spPr>
        <p:txBody>
          <a:bodyPr/>
          <a:lstStyle/>
          <a:p>
            <a:r>
              <a:rPr lang="de-DE" dirty="0"/>
              <a:t>ZNS-beteiligung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32BF8A-384D-45CB-857A-1A81FE7AB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724" y="1931542"/>
            <a:ext cx="7859730" cy="404801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Volumenreduktion im Kleinhirn und N. Caudatus mit 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Gleichgewichtsstörung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Tremor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Gangunsicherheit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Sensomotorische Verarbeitung</a:t>
            </a:r>
          </a:p>
          <a:p>
            <a:pPr marL="52387" indent="0">
              <a:buNone/>
            </a:pPr>
            <a:r>
              <a:rPr lang="de-DE" dirty="0">
                <a:solidFill>
                  <a:srgbClr val="002060"/>
                </a:solidFill>
              </a:rPr>
              <a:t>(Hyper- und Hyposensibilität)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Artikulation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Feinmotorikstörung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3D5390F-FA54-4614-AC89-28E4006D0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364" y="2455524"/>
            <a:ext cx="3707252" cy="258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98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3A7B623-6583-46CD-AB68-0814A4538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07" y="847493"/>
            <a:ext cx="7391169" cy="631902"/>
          </a:xfrm>
        </p:spPr>
        <p:txBody>
          <a:bodyPr>
            <a:normAutofit/>
          </a:bodyPr>
          <a:lstStyle/>
          <a:p>
            <a:r>
              <a:rPr lang="de-DE" dirty="0"/>
              <a:t>ZNS- Beteiligung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40D30F-A42F-46BD-BBE5-338DFEACD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561" y="1857388"/>
            <a:ext cx="3904711" cy="3949052"/>
          </a:xfrm>
        </p:spPr>
        <p:txBody>
          <a:bodyPr/>
          <a:lstStyle/>
          <a:p>
            <a:pPr marL="141732" indent="0">
              <a:buNone/>
            </a:pPr>
            <a:r>
              <a:rPr lang="de-DE" dirty="0">
                <a:solidFill>
                  <a:srgbClr val="002060"/>
                </a:solidFill>
              </a:rPr>
              <a:t>Volumenreduktion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Hippocampus,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Corpus Callosum mit :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>
              <a:solidFill>
                <a:srgbClr val="002060"/>
              </a:solidFill>
            </a:endParaRPr>
          </a:p>
          <a:p>
            <a:pPr marL="141732" indent="0">
              <a:buNone/>
            </a:pPr>
            <a:endParaRPr lang="de-DE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Lernschwierigkeiten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Gedächtnisdefizite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2FE6753-92C1-4B77-A3F9-F2CD767DD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272" y="1857388"/>
            <a:ext cx="3789630" cy="286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32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F8B7047-FADF-CA15-56FB-ACBCC6DB6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389" y="908305"/>
            <a:ext cx="7571287" cy="702782"/>
          </a:xfrm>
        </p:spPr>
        <p:txBody>
          <a:bodyPr/>
          <a:lstStyle/>
          <a:p>
            <a:r>
              <a:rPr lang="de-DE" dirty="0"/>
              <a:t>ZNS-Beteiligung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9695151-933C-EEB3-E44D-AAE08E8DB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656" y="1987951"/>
            <a:ext cx="4423954" cy="41916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Beteiligung von </a:t>
            </a:r>
            <a:r>
              <a:rPr lang="de-DE" b="1" dirty="0">
                <a:solidFill>
                  <a:srgbClr val="002060"/>
                </a:solidFill>
              </a:rPr>
              <a:t>orbitofrontalem Cortex, Parietalcortex und Amygdala mit </a:t>
            </a:r>
            <a:r>
              <a:rPr lang="de-DE" dirty="0">
                <a:solidFill>
                  <a:srgbClr val="002060"/>
                </a:solidFill>
              </a:rPr>
              <a:t>Wirkungen auf:</a:t>
            </a:r>
          </a:p>
          <a:p>
            <a:endParaRPr lang="de-DE" dirty="0">
              <a:solidFill>
                <a:srgbClr val="002060"/>
              </a:solidFill>
            </a:endParaRPr>
          </a:p>
          <a:p>
            <a:endParaRPr lang="de-DE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Impulsivität, Selbstregulationsdefizite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Hyperaktivität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Aufmerksamkeitsstörung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Störung von Urteilsvermögen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Aggression/ Delinquenz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887FED1-2480-4EAB-5F26-532EB75F1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234" y="1987950"/>
            <a:ext cx="3029110" cy="419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56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BBFCA2-FEFA-70DC-7C7E-A56AD9B9F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794657"/>
            <a:ext cx="7458076" cy="609600"/>
          </a:xfrm>
        </p:spPr>
        <p:txBody>
          <a:bodyPr/>
          <a:lstStyle/>
          <a:p>
            <a:r>
              <a:rPr lang="de-DE" dirty="0"/>
              <a:t>FASD im Säuglingsalter: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C71B8C-D013-5B65-8595-B97C7D048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632857"/>
            <a:ext cx="8011884" cy="465908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b="0" i="0" dirty="0">
                <a:solidFill>
                  <a:srgbClr val="002060"/>
                </a:solidFill>
                <a:effectLst/>
              </a:rPr>
              <a:t>Reizbarkeit,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N</a:t>
            </a:r>
            <a:r>
              <a:rPr lang="de-DE" sz="2000" b="0" i="0" dirty="0">
                <a:solidFill>
                  <a:srgbClr val="002060"/>
                </a:solidFill>
                <a:effectLst/>
              </a:rPr>
              <a:t>ervosität und Unruhe,</a:t>
            </a:r>
          </a:p>
          <a:p>
            <a:pPr marL="52387" indent="0">
              <a:buNone/>
            </a:pPr>
            <a:r>
              <a:rPr lang="de-DE" sz="2000" b="0" i="0" dirty="0">
                <a:solidFill>
                  <a:srgbClr val="002060"/>
                </a:solidFill>
                <a:effectLst/>
              </a:rPr>
              <a:t> intensive Schreiphasen,</a:t>
            </a:r>
          </a:p>
          <a:p>
            <a:pPr marL="52387" indent="0">
              <a:buNone/>
            </a:pPr>
            <a:r>
              <a:rPr lang="de-DE" sz="2000" dirty="0">
                <a:solidFill>
                  <a:srgbClr val="002060"/>
                </a:solidFill>
              </a:rPr>
              <a:t>starke </a:t>
            </a:r>
            <a:r>
              <a:rPr lang="de-DE" sz="2000" b="0" i="0" dirty="0">
                <a:solidFill>
                  <a:srgbClr val="002060"/>
                </a:solidFill>
                <a:effectLst/>
              </a:rPr>
              <a:t>Spannungszustände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K</a:t>
            </a:r>
            <a:r>
              <a:rPr lang="de-DE" sz="2000" b="0" i="0" dirty="0">
                <a:solidFill>
                  <a:srgbClr val="002060"/>
                </a:solidFill>
                <a:effectLst/>
              </a:rPr>
              <a:t>lang- und Lichtüberempfindlichkeit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S</a:t>
            </a:r>
            <a:r>
              <a:rPr lang="de-DE" sz="2000" b="0" i="0" dirty="0">
                <a:solidFill>
                  <a:srgbClr val="002060"/>
                </a:solidFill>
                <a:effectLst/>
              </a:rPr>
              <a:t>chlafstörungen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S</a:t>
            </a:r>
            <a:r>
              <a:rPr lang="de-DE" sz="2000" b="0" i="0" dirty="0">
                <a:solidFill>
                  <a:srgbClr val="002060"/>
                </a:solidFill>
                <a:effectLst/>
              </a:rPr>
              <a:t>aug- und Schluckprobleme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S</a:t>
            </a:r>
            <a:r>
              <a:rPr lang="de-DE" sz="2000" b="0" i="0" dirty="0">
                <a:solidFill>
                  <a:srgbClr val="002060"/>
                </a:solidFill>
                <a:effectLst/>
              </a:rPr>
              <a:t>chwache Muskulaturentwicklung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002060"/>
                </a:solidFill>
              </a:rPr>
              <a:t>I</a:t>
            </a:r>
            <a:r>
              <a:rPr lang="de-DE" sz="2000" b="0" i="0" dirty="0">
                <a:solidFill>
                  <a:srgbClr val="002060"/>
                </a:solidFill>
                <a:effectLst/>
              </a:rPr>
              <a:t>nfektanfälligkei</a:t>
            </a:r>
            <a:r>
              <a:rPr lang="de-DE" sz="2000" dirty="0">
                <a:solidFill>
                  <a:srgbClr val="002060"/>
                </a:solidFill>
              </a:rPr>
              <a:t>t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2000" dirty="0">
              <a:solidFill>
                <a:srgbClr val="002060"/>
              </a:solidFill>
            </a:endParaRPr>
          </a:p>
          <a:p>
            <a:pPr marL="52387" indent="0">
              <a:buNone/>
            </a:pPr>
            <a:endParaRPr lang="de-DE" sz="2000" dirty="0">
              <a:solidFill>
                <a:srgbClr val="002060"/>
              </a:solidFill>
            </a:endParaRPr>
          </a:p>
          <a:p>
            <a:pPr marL="52387" indent="0">
              <a:buNone/>
            </a:pPr>
            <a:endParaRPr lang="de-DE" sz="2000" dirty="0">
              <a:solidFill>
                <a:srgbClr val="002060"/>
              </a:solidFill>
            </a:endParaRPr>
          </a:p>
          <a:p>
            <a:pPr marL="52387" indent="0">
              <a:buNone/>
            </a:pPr>
            <a:r>
              <a:rPr lang="de-DE" sz="1050" dirty="0">
                <a:solidFill>
                  <a:srgbClr val="002060"/>
                </a:solidFill>
              </a:rPr>
              <a:t>E</a:t>
            </a:r>
            <a:r>
              <a:rPr lang="de-DE" sz="1050" b="0" i="0" dirty="0">
                <a:solidFill>
                  <a:srgbClr val="002060"/>
                </a:solidFill>
                <a:effectLst/>
              </a:rPr>
              <a:t>ntwicklungsverzögerungenhttps://gesundheit-heute.ch/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sz="2000" b="0" i="0" dirty="0">
              <a:solidFill>
                <a:srgbClr val="002060"/>
              </a:solidFill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sz="2000" b="0" i="0" dirty="0">
              <a:solidFill>
                <a:srgbClr val="002060"/>
              </a:solidFill>
              <a:effectLst/>
            </a:endParaRP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CA659D3-0A7D-D3CE-E1F5-0DBF7B390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019" y="1698171"/>
            <a:ext cx="3042494" cy="20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70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42A85F0-B931-BB4F-ACB8-4B0830F35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75" y="748864"/>
            <a:ext cx="7508002" cy="523345"/>
          </a:xfrm>
        </p:spPr>
        <p:txBody>
          <a:bodyPr>
            <a:normAutofit fontScale="90000"/>
          </a:bodyPr>
          <a:lstStyle/>
          <a:p>
            <a:r>
              <a:rPr lang="de-DE" dirty="0"/>
              <a:t>FASD im Schulalter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361D2E9-0EAF-1A96-09BE-D0FA73E8E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9675" y="1371600"/>
            <a:ext cx="8024650" cy="49661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Lern- und Planungsprobleme (vor allem Sprache, Rechnen, a.a. Sport betroffen).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Fehlerwiederholungen.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Häufige Frustration, Verunsicherung.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>
                <a:solidFill>
                  <a:srgbClr val="002060"/>
                </a:solidFill>
              </a:rPr>
              <a:t>Abgrenzungserfahrungen</a:t>
            </a:r>
            <a:r>
              <a:rPr lang="de-DE" dirty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Soziale Isolation, a. a. sozialer Rückzug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Die Welt als stressig, angsteinflößend, </a:t>
            </a:r>
          </a:p>
          <a:p>
            <a:pPr marL="141732" indent="0">
              <a:buNone/>
            </a:pPr>
            <a:r>
              <a:rPr lang="de-DE" dirty="0">
                <a:solidFill>
                  <a:srgbClr val="002060"/>
                </a:solidFill>
              </a:rPr>
              <a:t>bestrafend und unvorhersehbar!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Kaum Selbstwirksamkeitserleben.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Negativ Prägende Sätze als Reaktion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„Du musst es doch nur wollen!“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„Du hast es sehr wohl verstanden!“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„Du musst Dich nur bemühen!“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„Du hast es doch gestern geschafft!“</a:t>
            </a:r>
          </a:p>
          <a:p>
            <a:pPr marL="457200" marR="0" lvl="0" indent="-315468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4C600"/>
              </a:buClr>
              <a:buSzPts val="1368"/>
              <a:buFont typeface="Wingdings" panose="05000000000000000000" pitchFamily="2" charset="2"/>
              <a:buChar char="Ø"/>
              <a:tabLst/>
              <a:defRPr/>
            </a:pPr>
            <a:r>
              <a:rPr lang="de-DE" dirty="0">
                <a:solidFill>
                  <a:srgbClr val="002060"/>
                </a:solidFill>
              </a:rPr>
              <a:t>Every Day A New Day!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/>
              <a:sym typeface="Century Gothic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462A4C3-9463-BBD0-38E0-494C34D15B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091"/>
          <a:stretch/>
        </p:blipFill>
        <p:spPr>
          <a:xfrm>
            <a:off x="5667750" y="1957899"/>
            <a:ext cx="2827123" cy="228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90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A80B56E-9D4C-499C-8D3B-F5DFF3EC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84" y="827315"/>
            <a:ext cx="7837713" cy="478971"/>
          </a:xfrm>
        </p:spPr>
        <p:txBody>
          <a:bodyPr/>
          <a:lstStyle/>
          <a:p>
            <a:r>
              <a:rPr lang="de-DE" sz="2400" dirty="0"/>
              <a:t>Sekundärinvalidiserung </a:t>
            </a:r>
            <a:r>
              <a:rPr lang="de-DE" sz="2400"/>
              <a:t>und Kriminalisierung: </a:t>
            </a:r>
            <a:endParaRPr lang="de-DE" sz="24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3D70AD4-808B-438D-B7BF-D9C61D12B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681" y="1680754"/>
            <a:ext cx="5042262" cy="467650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Leicht manipulierbar und verführbar!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Beeinträchtigtes Verständnis für Kausalitäten (Ursache-Wirkung!)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Das Gelernte nicht gut übertragbar!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Beeinträchtigte Selbstständigkeit im Alltag und damit: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Zum Teil lebenslanger Hilfsbedarf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Häufige Verstrickungen als „Mitläufer“!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Auch eigene Impulskontrolldefizite! 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>
              <a:solidFill>
                <a:srgbClr val="002060"/>
              </a:solidFill>
            </a:endParaRPr>
          </a:p>
          <a:p>
            <a:pPr marL="141732" indent="0">
              <a:buNone/>
            </a:pPr>
            <a:r>
              <a:rPr lang="de-DE" dirty="0">
                <a:solidFill>
                  <a:srgbClr val="002060"/>
                </a:solidFill>
              </a:rPr>
              <a:t>&gt;&gt;&gt;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Viktimisierung, a.a.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Eigene Konflikte mit dem Gesetz, dabei im ganzen juristischen Prozess oft benachteiligt.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021C8C1-755E-43A9-93E2-EB9E361DD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445" y="2109678"/>
            <a:ext cx="3021874" cy="263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43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FF982-9895-DDF5-38DB-D22787561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A5D1C5-C39A-25E1-3544-C21A159AC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705394"/>
            <a:ext cx="8026202" cy="447546"/>
          </a:xfrm>
        </p:spPr>
        <p:txBody>
          <a:bodyPr/>
          <a:lstStyle/>
          <a:p>
            <a:r>
              <a:rPr lang="de-DE" sz="2400" dirty="0">
                <a:solidFill>
                  <a:srgbClr val="92D050"/>
                </a:solidFill>
              </a:rPr>
              <a:t>Hindernisse bei der Diagnose fernab Kleinkindalter :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263B1B-5C3F-06C7-AD06-B52EBD20C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057" y="1311966"/>
            <a:ext cx="5595256" cy="5088834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7200" b="0" i="0" dirty="0">
                <a:solidFill>
                  <a:srgbClr val="002060"/>
                </a:solidFill>
                <a:effectLst/>
              </a:rPr>
              <a:t>Die Mehrzahl der klinischen </a:t>
            </a:r>
            <a:r>
              <a:rPr lang="de-DE" sz="7200" dirty="0">
                <a:solidFill>
                  <a:srgbClr val="002060"/>
                </a:solidFill>
              </a:rPr>
              <a:t>Symptome bei Wachstum</a:t>
            </a:r>
            <a:r>
              <a:rPr lang="de-DE" sz="7200" b="0" i="0" dirty="0">
                <a:solidFill>
                  <a:srgbClr val="002060"/>
                </a:solidFill>
                <a:effectLst/>
              </a:rPr>
              <a:t> u. Entwicklung des Kindes.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b="0" i="0" dirty="0">
                <a:solidFill>
                  <a:srgbClr val="002060"/>
                </a:solidFill>
                <a:effectLst/>
              </a:rPr>
              <a:t>Mittleres Alter für FAS-Diagnose bei 3.3 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002060"/>
                </a:solidFill>
              </a:rPr>
              <a:t>N</a:t>
            </a:r>
            <a:r>
              <a:rPr lang="de-DE" sz="7200" b="0" i="0" dirty="0">
                <a:solidFill>
                  <a:srgbClr val="002060"/>
                </a:solidFill>
                <a:effectLst/>
              </a:rPr>
              <a:t>ur bei ca. 6.5% </a:t>
            </a:r>
            <a:r>
              <a:rPr lang="de-DE" sz="7200" dirty="0">
                <a:solidFill>
                  <a:srgbClr val="002060"/>
                </a:solidFill>
              </a:rPr>
              <a:t> Diagnose bei der Geburt!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002060"/>
                </a:solidFill>
              </a:rPr>
              <a:t>Bei ca. 2/3 vor 5-6. LJ diagnostiziert.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002060"/>
                </a:solidFill>
              </a:rPr>
              <a:t>Oft versteckter Konsum der Mütter (Angst vor Stigmatisierung, Beschämung, Isolierung)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002060"/>
                </a:solidFill>
              </a:rPr>
              <a:t>Gesichtsbeteiligung oft weniger auffällig.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002060"/>
                </a:solidFill>
              </a:rPr>
              <a:t>Sehr heterogenes Symptombild!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002060"/>
                </a:solidFill>
              </a:rPr>
              <a:t>Je nach alter/Entwicklungsstufe</a:t>
            </a:r>
          </a:p>
          <a:p>
            <a:pPr marL="141732" indent="0">
              <a:buNone/>
            </a:pPr>
            <a:r>
              <a:rPr lang="de-DE" sz="7200" dirty="0">
                <a:solidFill>
                  <a:srgbClr val="002060"/>
                </a:solidFill>
              </a:rPr>
              <a:t>unterschiedliche Prominenz der  möglichen Symptome!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002060"/>
                </a:solidFill>
              </a:rPr>
              <a:t>Fremdanamnese im Erwachsenenalter oft schwieriger.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002060"/>
                </a:solidFill>
              </a:rPr>
              <a:t>Weniger Information/Bilder/Narrativ!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FF0000"/>
                </a:solidFill>
              </a:rPr>
              <a:t>Ausführliche NP-Diagnostik inkl. IQ und Exekutivfunktionen nötig!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7200" dirty="0">
                <a:solidFill>
                  <a:srgbClr val="FF0000"/>
                </a:solidFill>
              </a:rPr>
              <a:t>Fremdanamnese hilfreich!</a:t>
            </a:r>
          </a:p>
          <a:p>
            <a:pPr marL="141732" indent="0">
              <a:buNone/>
            </a:pPr>
            <a:endParaRPr lang="de-DE" dirty="0">
              <a:solidFill>
                <a:srgbClr val="002060"/>
              </a:solidFill>
            </a:endParaRPr>
          </a:p>
          <a:p>
            <a:pPr marL="141732" indent="0">
              <a:buNone/>
            </a:pPr>
            <a:r>
              <a:rPr lang="de-DE" sz="4200" dirty="0">
                <a:solidFill>
                  <a:srgbClr val="002060"/>
                </a:solidFill>
              </a:rPr>
              <a:t>Foto : https://www.cdc.gov/fasd/stories/brenna.html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99A211-40B5-8D6D-AD07-9A0D11C17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157" y="1436915"/>
            <a:ext cx="2351786" cy="155688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64F584C-F546-5792-DCAC-DC9B6ECDC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313" y="3684855"/>
            <a:ext cx="2512135" cy="155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9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2B052-6883-6A80-6543-F7DA0B193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971" y="785005"/>
            <a:ext cx="7999972" cy="552090"/>
          </a:xfrm>
        </p:spPr>
        <p:txBody>
          <a:bodyPr/>
          <a:lstStyle/>
          <a:p>
            <a:r>
              <a:rPr lang="de-DE" sz="2400" dirty="0"/>
              <a:t>Häufige psychische Komorbiditäten und Störungen :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86807F-1172-6382-6312-520DB3FE2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71" y="1458687"/>
            <a:ext cx="7999972" cy="4898570"/>
          </a:xfrm>
        </p:spPr>
        <p:txBody>
          <a:bodyPr/>
          <a:lstStyle/>
          <a:p>
            <a:pPr marL="52387" indent="0">
              <a:buNone/>
            </a:pPr>
            <a:r>
              <a:rPr lang="de-DE" dirty="0"/>
              <a:t>Im Kindesalter:</a:t>
            </a:r>
          </a:p>
          <a:p>
            <a:r>
              <a:rPr lang="de-DE" dirty="0"/>
              <a:t>ADHS</a:t>
            </a:r>
          </a:p>
          <a:p>
            <a:r>
              <a:rPr lang="de-DE" dirty="0"/>
              <a:t>Intelligenzminderung</a:t>
            </a:r>
          </a:p>
          <a:p>
            <a:r>
              <a:rPr lang="de-DE" dirty="0"/>
              <a:t>Diverse Entwicklungsstörungen und Verhaltensauffälligkeiten, Fehldiagnosen!...</a:t>
            </a:r>
          </a:p>
          <a:p>
            <a:pPr marL="52387" indent="0">
              <a:buNone/>
            </a:pPr>
            <a:r>
              <a:rPr lang="de-DE" dirty="0"/>
              <a:t>Im Erwachsenenalte</a:t>
            </a:r>
          </a:p>
          <a:p>
            <a:r>
              <a:rPr lang="de-DE" dirty="0"/>
              <a:t>SUD: </a:t>
            </a:r>
          </a:p>
          <a:p>
            <a:r>
              <a:rPr lang="de-DE" dirty="0"/>
              <a:t>29% der4 12-20 j. </a:t>
            </a:r>
            <a:r>
              <a:rPr lang="de-DE" sz="1050" dirty="0"/>
              <a:t>(Streissguth et al 1996)</a:t>
            </a:r>
          </a:p>
          <a:p>
            <a:r>
              <a:rPr lang="de-DE" dirty="0"/>
              <a:t>46% der Erwachsenen </a:t>
            </a:r>
            <a:r>
              <a:rPr lang="de-DE" sz="1000" dirty="0"/>
              <a:t>(Streissguth et al 2004)</a:t>
            </a:r>
          </a:p>
          <a:p>
            <a:r>
              <a:rPr lang="de-DE" dirty="0"/>
              <a:t>54.5% der Erwachsenen </a:t>
            </a:r>
            <a:r>
              <a:rPr lang="de-DE" sz="1000" dirty="0"/>
              <a:t>(Popova et al 2016)</a:t>
            </a:r>
          </a:p>
          <a:p>
            <a:r>
              <a:rPr lang="de-DE" dirty="0"/>
              <a:t>Intelligenzminderung bis zu 40% , </a:t>
            </a:r>
          </a:p>
          <a:p>
            <a:r>
              <a:rPr lang="de-DE" dirty="0"/>
              <a:t>ADHS</a:t>
            </a:r>
          </a:p>
          <a:p>
            <a:r>
              <a:rPr lang="de-DE" dirty="0"/>
              <a:t>Depression </a:t>
            </a:r>
          </a:p>
          <a:p>
            <a:r>
              <a:rPr lang="de-DE" dirty="0"/>
              <a:t>PTSD</a:t>
            </a:r>
          </a:p>
          <a:p>
            <a:r>
              <a:rPr lang="de-DE" dirty="0"/>
              <a:t>Delinquentes Verhalten 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2994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181E3C-D828-FAE1-2019-85FF1AE6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7" y="816429"/>
            <a:ext cx="7935684" cy="566057"/>
          </a:xfrm>
        </p:spPr>
        <p:txBody>
          <a:bodyPr/>
          <a:lstStyle/>
          <a:p>
            <a:r>
              <a:rPr lang="de-DE" dirty="0"/>
              <a:t>Sprech- und Sprachfunktion bei FASD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843EB7F-918D-F58C-EBDD-3CDBA27F0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487" y="1589314"/>
            <a:ext cx="7935684" cy="4811485"/>
          </a:xfrm>
        </p:spPr>
        <p:txBody>
          <a:bodyPr/>
          <a:lstStyle/>
          <a:p>
            <a:pPr marL="141732" indent="0">
              <a:buNone/>
            </a:pPr>
            <a:r>
              <a:rPr lang="de-DE" b="0" i="0" u="none" strike="noStrike" baseline="0" dirty="0">
                <a:solidFill>
                  <a:srgbClr val="002060"/>
                </a:solidFill>
              </a:rPr>
              <a:t> </a:t>
            </a:r>
            <a:r>
              <a:rPr lang="de-DE" dirty="0">
                <a:solidFill>
                  <a:srgbClr val="002060"/>
                </a:solidFill>
              </a:rPr>
              <a:t>I</a:t>
            </a:r>
            <a:r>
              <a:rPr lang="de-DE" b="0" i="0" u="none" strike="noStrike" baseline="0" dirty="0">
                <a:solidFill>
                  <a:srgbClr val="002060"/>
                </a:solidFill>
              </a:rPr>
              <a:t>ntrauterine Alkoholexposition als eine häufige Ursache von Hör-, Sprech- und Sprachstörungen im Kindesalter </a:t>
            </a:r>
            <a:r>
              <a:rPr lang="de-DE" sz="1000" b="0" i="0" u="none" strike="noStrike" baseline="0" dirty="0">
                <a:solidFill>
                  <a:srgbClr val="002060"/>
                </a:solidFill>
              </a:rPr>
              <a:t>(Church &amp; Kaltenbach, 1997). </a:t>
            </a:r>
          </a:p>
          <a:p>
            <a:pPr marL="141732" indent="0">
              <a:buNone/>
            </a:pPr>
            <a:endParaRPr lang="de-DE" sz="1000" b="0" i="0" u="none" strike="noStrike" baseline="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Ca. 80% -90 % der betroffenen Kinder: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 Sprachentwicklungsverzögerungen 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Sprachentwicklungsstörungen auftreten </a:t>
            </a:r>
            <a:r>
              <a:rPr lang="de-DE" sz="1000" dirty="0">
                <a:solidFill>
                  <a:srgbClr val="002060"/>
                </a:solidFill>
              </a:rPr>
              <a:t>(Church &amp; Kaltenbach, 1997; Proven, Ens &amp; Beaudin, 2014).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Artikulation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Nasalität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Redefluss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Wortfindungsstörung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Möglich aber auch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Kauen, Schlucken, Hören,.. 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 marL="141732" indent="0">
              <a:buNone/>
            </a:pPr>
            <a:r>
              <a:rPr lang="de-DE" sz="1050" dirty="0">
                <a:solidFill>
                  <a:srgbClr val="002060"/>
                </a:solidFill>
              </a:rPr>
              <a:t>https://blogs.faz.net/schlaflos/2019/09/26/sprechen-lernen</a:t>
            </a:r>
          </a:p>
          <a:p>
            <a:pPr marL="141732" indent="0">
              <a:buNone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A7592A-D411-B0BA-8765-2DCC24107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971" y="3580592"/>
            <a:ext cx="4126513" cy="217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01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Ellipse 72">
            <a:extLst>
              <a:ext uri="{FF2B5EF4-FFF2-40B4-BE49-F238E27FC236}">
                <a16:creationId xmlns:a16="http://schemas.microsoft.com/office/drawing/2014/main" id="{8A41476F-3CE6-CB42-4924-1CC22DFA8331}"/>
              </a:ext>
            </a:extLst>
          </p:cNvPr>
          <p:cNvSpPr/>
          <p:nvPr/>
        </p:nvSpPr>
        <p:spPr>
          <a:xfrm>
            <a:off x="2459143" y="1808722"/>
            <a:ext cx="2981407" cy="59059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002060"/>
                </a:solidFill>
              </a:rPr>
              <a:t>       Verspätete Diagnose, Fehldiagnose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CBB57B8-A9A7-9473-32AC-3F25BF29EED9}"/>
              </a:ext>
            </a:extLst>
          </p:cNvPr>
          <p:cNvSpPr/>
          <p:nvPr/>
        </p:nvSpPr>
        <p:spPr>
          <a:xfrm>
            <a:off x="2409195" y="2350763"/>
            <a:ext cx="3816113" cy="5984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002060"/>
                </a:solidFill>
              </a:rPr>
              <a:t>Entwicklungsstörungen, Organfehlbildungen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47A59C5-357F-BA40-38A8-C361201FD54F}"/>
              </a:ext>
            </a:extLst>
          </p:cNvPr>
          <p:cNvSpPr/>
          <p:nvPr/>
        </p:nvSpPr>
        <p:spPr>
          <a:xfrm>
            <a:off x="2716400" y="2922461"/>
            <a:ext cx="2839873" cy="5984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002060"/>
                </a:solidFill>
              </a:rPr>
              <a:t>Kognitive Defizite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7DD07514-782B-C17E-6E0A-DD913795B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622" y="3456611"/>
            <a:ext cx="2350360" cy="8685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88D1A6C-C493-30D5-EFE7-0A4DF44C5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581" y="816430"/>
            <a:ext cx="8052708" cy="523784"/>
          </a:xfrm>
        </p:spPr>
        <p:txBody>
          <a:bodyPr/>
          <a:lstStyle/>
          <a:p>
            <a:r>
              <a:rPr lang="de-DE" sz="2800" dirty="0"/>
              <a:t>Sekundärinvalidiserung bei FASD im Verlauf :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9F53100-D819-A142-4F2F-AEA5645FB74B}"/>
              </a:ext>
            </a:extLst>
          </p:cNvPr>
          <p:cNvSpPr/>
          <p:nvPr/>
        </p:nvSpPr>
        <p:spPr>
          <a:xfrm rot="10800000" flipV="1">
            <a:off x="588581" y="1514765"/>
            <a:ext cx="2713838" cy="27623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002060"/>
                </a:solidFill>
              </a:rPr>
              <a:t>Instabiles</a:t>
            </a:r>
          </a:p>
          <a:p>
            <a:pPr algn="ctr"/>
            <a:r>
              <a:rPr lang="de-DE" dirty="0">
                <a:solidFill>
                  <a:srgbClr val="002060"/>
                </a:solidFill>
              </a:rPr>
              <a:t>Umfeld , FremdplatzierungenACEs, Bindungsstörungen, prekäre familiäre und soziale Verhältnisse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E41005E-6C39-ACD7-E534-9B61512C75F5}"/>
              </a:ext>
            </a:extLst>
          </p:cNvPr>
          <p:cNvSpPr/>
          <p:nvPr/>
        </p:nvSpPr>
        <p:spPr>
          <a:xfrm>
            <a:off x="4842646" y="3507392"/>
            <a:ext cx="2130809" cy="705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002060"/>
                </a:solidFill>
              </a:rPr>
              <a:t>Manipulierbarkeit, Suggestibilität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DA88E13-863C-2814-F08E-DC45F4A12267}"/>
              </a:ext>
            </a:extLst>
          </p:cNvPr>
          <p:cNvSpPr/>
          <p:nvPr/>
        </p:nvSpPr>
        <p:spPr>
          <a:xfrm>
            <a:off x="6790868" y="3483372"/>
            <a:ext cx="1850421" cy="705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002060"/>
                </a:solidFill>
              </a:rPr>
              <a:t>Stigmatisierung Ausgrenzung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623578B-DF49-A710-5D29-E53B2AA16DAB}"/>
              </a:ext>
            </a:extLst>
          </p:cNvPr>
          <p:cNvSpPr/>
          <p:nvPr/>
        </p:nvSpPr>
        <p:spPr>
          <a:xfrm>
            <a:off x="881743" y="4784436"/>
            <a:ext cx="7489371" cy="14131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002060"/>
                </a:solidFill>
              </a:rPr>
              <a:t>Je nach Alter und Symptomausprägung:</a:t>
            </a:r>
          </a:p>
          <a:p>
            <a:pPr algn="ctr"/>
            <a:r>
              <a:rPr lang="de-DE" dirty="0">
                <a:solidFill>
                  <a:srgbClr val="002060"/>
                </a:solidFill>
              </a:rPr>
              <a:t>Schulabbrüche, Beziehungsabbrüche, Stellenverlust, Konflikte mit der Justiz, persistierende Hilfsbedürftigkeit, Vulnerabilität zur Entwicklung physischer und psychischer Komorbiditäten, Exposition zur Traumatisierung und Missbrauchsgefahr.</a:t>
            </a:r>
          </a:p>
          <a:p>
            <a:pPr algn="ctr"/>
            <a:endParaRPr lang="de-DE" dirty="0">
              <a:solidFill>
                <a:srgbClr val="002060"/>
              </a:solidFill>
            </a:endParaRPr>
          </a:p>
          <a:p>
            <a:pPr algn="ctr"/>
            <a:r>
              <a:rPr lang="de-DE" sz="1000" dirty="0">
                <a:solidFill>
                  <a:srgbClr val="002060"/>
                </a:solidFill>
              </a:rPr>
              <a:t>Dr. H. Hekmat 2024 </a:t>
            </a:r>
          </a:p>
          <a:p>
            <a:pPr algn="ctr"/>
            <a:endParaRPr lang="de-DE" dirty="0">
              <a:solidFill>
                <a:srgbClr val="002060"/>
              </a:solidFill>
            </a:endParaRPr>
          </a:p>
        </p:txBody>
      </p:sp>
      <p:cxnSp>
        <p:nvCxnSpPr>
          <p:cNvPr id="44" name="Verbinder: gewinkelt 43">
            <a:extLst>
              <a:ext uri="{FF2B5EF4-FFF2-40B4-BE49-F238E27FC236}">
                <a16:creationId xmlns:a16="http://schemas.microsoft.com/office/drawing/2014/main" id="{AE963777-12AA-55EC-BC85-1D053E60FCB6}"/>
              </a:ext>
            </a:extLst>
          </p:cNvPr>
          <p:cNvCxnSpPr>
            <a:cxnSpLocks/>
            <a:stCxn id="32" idx="2"/>
          </p:cNvCxnSpPr>
          <p:nvPr/>
        </p:nvCxnSpPr>
        <p:spPr>
          <a:xfrm rot="5400000">
            <a:off x="3577197" y="4564038"/>
            <a:ext cx="659480" cy="18173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0998F4FB-3E4A-483F-9A0D-53928669C2F3}"/>
              </a:ext>
            </a:extLst>
          </p:cNvPr>
          <p:cNvCxnSpPr>
            <a:cxnSpLocks/>
          </p:cNvCxnSpPr>
          <p:nvPr/>
        </p:nvCxnSpPr>
        <p:spPr>
          <a:xfrm>
            <a:off x="6040582" y="3971636"/>
            <a:ext cx="0" cy="81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CB7CAF9A-22DF-03EC-F54E-805FE2F8CFEE}"/>
              </a:ext>
            </a:extLst>
          </p:cNvPr>
          <p:cNvCxnSpPr>
            <a:cxnSpLocks/>
            <a:stCxn id="10" idx="4"/>
          </p:cNvCxnSpPr>
          <p:nvPr/>
        </p:nvCxnSpPr>
        <p:spPr>
          <a:xfrm flipH="1">
            <a:off x="7705447" y="4189042"/>
            <a:ext cx="10632" cy="8984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C06DBACF-C144-4659-03D1-E5716680B53C}"/>
              </a:ext>
            </a:extLst>
          </p:cNvPr>
          <p:cNvCxnSpPr>
            <a:cxnSpLocks/>
            <a:stCxn id="5" idx="4"/>
          </p:cNvCxnSpPr>
          <p:nvPr/>
        </p:nvCxnSpPr>
        <p:spPr>
          <a:xfrm>
            <a:off x="1945500" y="4277077"/>
            <a:ext cx="0" cy="639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D17619DC-26B2-2923-697B-1FF4FD901625}"/>
              </a:ext>
            </a:extLst>
          </p:cNvPr>
          <p:cNvCxnSpPr>
            <a:cxnSpLocks/>
          </p:cNvCxnSpPr>
          <p:nvPr/>
        </p:nvCxnSpPr>
        <p:spPr>
          <a:xfrm>
            <a:off x="5163459" y="2493818"/>
            <a:ext cx="0" cy="23552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DE80D694-017D-9638-1768-6AFEFF2A8334}"/>
              </a:ext>
            </a:extLst>
          </p:cNvPr>
          <p:cNvCxnSpPr/>
          <p:nvPr/>
        </p:nvCxnSpPr>
        <p:spPr>
          <a:xfrm>
            <a:off x="5440550" y="3260785"/>
            <a:ext cx="0" cy="2466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7497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F8243-65D9-CEB7-9CA6-9D9914BCF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BE7AA944-67CC-27A7-E5C7-98C87D4EAE3D}"/>
              </a:ext>
            </a:extLst>
          </p:cNvPr>
          <p:cNvSpPr/>
          <p:nvPr/>
        </p:nvSpPr>
        <p:spPr>
          <a:xfrm>
            <a:off x="6727370" y="2096179"/>
            <a:ext cx="1763487" cy="142058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Pädagogik: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Lehrer, Schulsystem, Kita, Hort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Heilpädagogik mit Ergo, Logo, Physio, Lernbegleitung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Ausbildner, Berufsbegleiter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Jugendamt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F018C35-35D4-FE71-CED5-ABC901E14EC8}"/>
              </a:ext>
            </a:extLst>
          </p:cNvPr>
          <p:cNvSpPr/>
          <p:nvPr/>
        </p:nvSpPr>
        <p:spPr>
          <a:xfrm>
            <a:off x="4204608" y="3814762"/>
            <a:ext cx="1249135" cy="11246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/>
              <a:t>Jur.: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Juristen, KESB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IV-Beratung, Rechtssystem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344AD57-E297-7833-48B0-A5BE862C5BA6}"/>
              </a:ext>
            </a:extLst>
          </p:cNvPr>
          <p:cNvSpPr/>
          <p:nvPr/>
        </p:nvSpPr>
        <p:spPr>
          <a:xfrm>
            <a:off x="1885950" y="3755572"/>
            <a:ext cx="1543051" cy="12838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/>
              <a:t>Soz.: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Sozialpädagogik, Sozialarbeit, Familiebegleitung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Sozialamt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DD829D-BFF8-17D4-D944-AF48F9FAD8A8}"/>
              </a:ext>
            </a:extLst>
          </p:cNvPr>
          <p:cNvSpPr/>
          <p:nvPr/>
        </p:nvSpPr>
        <p:spPr>
          <a:xfrm>
            <a:off x="2881995" y="1939698"/>
            <a:ext cx="3347355" cy="17471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/>
              <a:t>Med.-Ther.: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Gynäkologie, Schwangerenberatung, Hebammen, Pädiatrie, Neonatologie, Neurologie, Neuropädiatrie,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Neuropsychologie, Psychiatrie, Psychologie und  Psychotherapie ,Pflege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KJPD, Suchtmedizin und Suchttherapie 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23A7A82-FC6B-5615-4B20-55338B115566}"/>
              </a:ext>
            </a:extLst>
          </p:cNvPr>
          <p:cNvSpPr/>
          <p:nvPr/>
        </p:nvSpPr>
        <p:spPr>
          <a:xfrm>
            <a:off x="538843" y="1967592"/>
            <a:ext cx="2008415" cy="15859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Family Care: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Beratung und Begleitung leibliche Eltern 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Ungeborene, betroffene Neugeborene, Kinder, Jugendliche und Erwachsene, Pflegefamilien, KESB 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E93F2EA-EF32-9B30-0000-2D7A74BBB57B}"/>
              </a:ext>
            </a:extLst>
          </p:cNvPr>
          <p:cNvSpPr/>
          <p:nvPr/>
        </p:nvSpPr>
        <p:spPr>
          <a:xfrm>
            <a:off x="538843" y="5067299"/>
            <a:ext cx="8041822" cy="6140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/>
              <a:t>Multimodale Vernetzung und Behandlung bei gesamtgesellschaftlich  relevanter Erkrankung FASD </a:t>
            </a:r>
          </a:p>
          <a:p>
            <a:pPr algn="ctr"/>
            <a:r>
              <a:rPr lang="de-DE" sz="1050" dirty="0"/>
              <a:t>Dr. H. Hekmat 2025 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4DE4CFD-7A7C-040A-A67D-EAC7302EEB38}"/>
              </a:ext>
            </a:extLst>
          </p:cNvPr>
          <p:cNvSpPr/>
          <p:nvPr/>
        </p:nvSpPr>
        <p:spPr>
          <a:xfrm>
            <a:off x="6368145" y="3712706"/>
            <a:ext cx="1249136" cy="1136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/>
              <a:t>Co-Therapien:</a:t>
            </a:r>
          </a:p>
          <a:p>
            <a:pPr algn="ctr"/>
            <a:r>
              <a:rPr lang="de-DE" sz="825" dirty="0">
                <a:solidFill>
                  <a:srgbClr val="002060"/>
                </a:solidFill>
              </a:rPr>
              <a:t>Reittherapie, Achtsamkeit,…</a:t>
            </a:r>
          </a:p>
        </p:txBody>
      </p:sp>
      <p:cxnSp>
        <p:nvCxnSpPr>
          <p:cNvPr id="18" name="Verbinder: gewinkelt 17">
            <a:extLst>
              <a:ext uri="{FF2B5EF4-FFF2-40B4-BE49-F238E27FC236}">
                <a16:creationId xmlns:a16="http://schemas.microsoft.com/office/drawing/2014/main" id="{9C34B5B4-4379-4D5C-0D4C-E160113DB46B}"/>
              </a:ext>
            </a:extLst>
          </p:cNvPr>
          <p:cNvCxnSpPr/>
          <p:nvPr/>
        </p:nvCxnSpPr>
        <p:spPr>
          <a:xfrm rot="16200000" flipH="1">
            <a:off x="7017203" y="4257674"/>
            <a:ext cx="1722665" cy="6531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Verbinder: gewinkelt 21">
            <a:extLst>
              <a:ext uri="{FF2B5EF4-FFF2-40B4-BE49-F238E27FC236}">
                <a16:creationId xmlns:a16="http://schemas.microsoft.com/office/drawing/2014/main" id="{C70FA605-6A86-DD9E-5B2B-F16A5F0B6668}"/>
              </a:ext>
            </a:extLst>
          </p:cNvPr>
          <p:cNvCxnSpPr/>
          <p:nvPr/>
        </p:nvCxnSpPr>
        <p:spPr>
          <a:xfrm rot="16200000" flipH="1">
            <a:off x="2828925" y="4180114"/>
            <a:ext cx="1722665" cy="220436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Verbinder: gewinkelt 23">
            <a:extLst>
              <a:ext uri="{FF2B5EF4-FFF2-40B4-BE49-F238E27FC236}">
                <a16:creationId xmlns:a16="http://schemas.microsoft.com/office/drawing/2014/main" id="{BF6828B3-08BA-0B14-6853-CF2B543C0FB8}"/>
              </a:ext>
            </a:extLst>
          </p:cNvPr>
          <p:cNvCxnSpPr/>
          <p:nvPr/>
        </p:nvCxnSpPr>
        <p:spPr>
          <a:xfrm rot="16200000" flipH="1">
            <a:off x="617425" y="4324009"/>
            <a:ext cx="1598159" cy="5715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Verbinder: gewinkelt 25">
            <a:extLst>
              <a:ext uri="{FF2B5EF4-FFF2-40B4-BE49-F238E27FC236}">
                <a16:creationId xmlns:a16="http://schemas.microsoft.com/office/drawing/2014/main" id="{612A06FC-7907-1350-8EC7-C805D22BB541}"/>
              </a:ext>
            </a:extLst>
          </p:cNvPr>
          <p:cNvCxnSpPr>
            <a:stCxn id="7" idx="6"/>
          </p:cNvCxnSpPr>
          <p:nvPr/>
        </p:nvCxnSpPr>
        <p:spPr>
          <a:xfrm>
            <a:off x="3429001" y="4397488"/>
            <a:ext cx="106136" cy="95624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Verbinder: gewinkelt 29">
            <a:extLst>
              <a:ext uri="{FF2B5EF4-FFF2-40B4-BE49-F238E27FC236}">
                <a16:creationId xmlns:a16="http://schemas.microsoft.com/office/drawing/2014/main" id="{14C692A7-F66F-1E26-1E5B-13A485D2B855}"/>
              </a:ext>
            </a:extLst>
          </p:cNvPr>
          <p:cNvCxnSpPr/>
          <p:nvPr/>
        </p:nvCxnSpPr>
        <p:spPr>
          <a:xfrm rot="5400000">
            <a:off x="4963888" y="5041446"/>
            <a:ext cx="759278" cy="952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Verbinder: gewinkelt 31">
            <a:extLst>
              <a:ext uri="{FF2B5EF4-FFF2-40B4-BE49-F238E27FC236}">
                <a16:creationId xmlns:a16="http://schemas.microsoft.com/office/drawing/2014/main" id="{FFF5F330-0A33-D8B1-09B1-2EE2BE5CE00E}"/>
              </a:ext>
            </a:extLst>
          </p:cNvPr>
          <p:cNvCxnSpPr>
            <a:stCxn id="13" idx="3"/>
          </p:cNvCxnSpPr>
          <p:nvPr/>
        </p:nvCxnSpPr>
        <p:spPr>
          <a:xfrm rot="16200000" flipH="1">
            <a:off x="6274310" y="4959862"/>
            <a:ext cx="729827" cy="17629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422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E7F5F16-B2AC-4CA2-B068-9DB7F8420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05" y="822961"/>
            <a:ext cx="7946966" cy="482137"/>
          </a:xfrm>
        </p:spPr>
        <p:txBody>
          <a:bodyPr>
            <a:normAutofit fontScale="90000"/>
          </a:bodyPr>
          <a:lstStyle/>
          <a:p>
            <a:r>
              <a:rPr lang="de-DE" sz="2800" dirty="0"/>
              <a:t>Sensibilisierung und Prävention: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FD98508-0013-4CFC-9067-1652F1A50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205" y="1379913"/>
            <a:ext cx="8021779" cy="496269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Aufklärung in der Schule/in Ausbildungsstätten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Aufklärung in den sozialen Medien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Proaktiv ansprechen!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Ermutigung der Patientinnen!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Rolle der Suchtberatungsstellen und</a:t>
            </a:r>
          </a:p>
          <a:p>
            <a:pPr marL="141732" indent="0">
              <a:buNone/>
            </a:pPr>
            <a:r>
              <a:rPr lang="de-DE" dirty="0">
                <a:solidFill>
                  <a:srgbClr val="002060"/>
                </a:solidFill>
              </a:rPr>
              <a:t>suchtmedizinisch tätige Personen!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Rolle der Schwangerenberatungsstellen/ Gynäkologie!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Planung interdisziplinärer Arbeit/gute Entbindungsplanung!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Gesundheitspolitische Maßnahmen?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Enttabuisierung, Entmoralisierung, Entlasten der werdenden Mütter!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Psychoedukation über</a:t>
            </a:r>
            <a:r>
              <a:rPr lang="de-CH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Entzugsbehandlungsmöglichkeiten (auch während der Schwangerschaft)!</a:t>
            </a:r>
            <a:endParaRPr lang="de-DE" dirty="0">
              <a:solidFill>
                <a:srgbClr val="002060"/>
              </a:solidFill>
            </a:endParaRPr>
          </a:p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824C07F-BF89-4777-A526-D87588EC8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6530" y="1504407"/>
            <a:ext cx="2225454" cy="15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91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DCE30D9-FEEF-4A36-8A87-3648F689E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41" y="709448"/>
            <a:ext cx="7492235" cy="465083"/>
          </a:xfrm>
        </p:spPr>
        <p:txBody>
          <a:bodyPr>
            <a:normAutofit fontScale="90000"/>
          </a:bodyPr>
          <a:lstStyle/>
          <a:p>
            <a:r>
              <a:rPr lang="de-DE" sz="2800" dirty="0"/>
              <a:t>V</a:t>
            </a:r>
            <a:r>
              <a:rPr lang="de-DE" sz="3100" dirty="0"/>
              <a:t>orschlag zur multimodalen Behandlung: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BD5FA87-A355-4F9D-8271-FE5BFE988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5441" y="1174531"/>
            <a:ext cx="8072170" cy="526981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Grburtsvorbereitung: Neuropädiatrie, Neonatologie!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Einbindung von Spezialtherapien wie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Logopädie,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Physiotherapie,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Körpertherapie,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Tiergestütze Therapie?...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Soziotherapie (SKT) , Sozialpsychiatrie,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Klärung der nötigen Hilfen und Wohnformen </a:t>
            </a:r>
          </a:p>
          <a:p>
            <a:pPr marL="141732" indent="0">
              <a:buNone/>
            </a:pPr>
            <a:r>
              <a:rPr lang="de-DE" dirty="0">
                <a:solidFill>
                  <a:srgbClr val="002060"/>
                </a:solidFill>
              </a:rPr>
              <a:t>(Bsp. Sonnenhof Berlin)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Neurokognitive Behandlung, Lernhilfe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Psychotherapie mit Hilfe zur Emotionsregulation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Unterstützung für die Mütter/ Familienhilfe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Regelmäßige ärztliche Nachsorge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Ggf. Infos zu Selbsthilfegruppen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2060"/>
                </a:solidFill>
              </a:rPr>
              <a:t>Kontinuität der Bezugspersonenbetreuung!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b="1" u="sng" dirty="0">
                <a:solidFill>
                  <a:srgbClr val="002060"/>
                </a:solidFill>
              </a:rPr>
              <a:t>Stabilität, Kontinuität, Verlässlichkeit, geduldige Repetition!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 dirty="0">
              <a:solidFill>
                <a:srgbClr val="002060"/>
              </a:solidFill>
            </a:endParaRPr>
          </a:p>
          <a:p>
            <a:pPr marL="141732" indent="0">
              <a:buNone/>
            </a:pPr>
            <a:endParaRPr lang="de-DE" dirty="0"/>
          </a:p>
          <a:p>
            <a:pPr marL="141732" indent="0"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A341233-861A-C4D7-E6DC-B59F87688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401" y="1875721"/>
            <a:ext cx="2012158" cy="310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871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/>
          </p:cNvSpPr>
          <p:nvPr>
            <p:ph type="title"/>
          </p:nvPr>
        </p:nvSpPr>
        <p:spPr>
          <a:xfrm>
            <a:off x="2362200" y="1027113"/>
            <a:ext cx="5705476" cy="790801"/>
          </a:xfrm>
        </p:spPr>
        <p:txBody>
          <a:bodyPr>
            <a:normAutofit fontScale="90000"/>
          </a:bodyPr>
          <a:lstStyle/>
          <a:p>
            <a:r>
              <a:rPr lang="de-DE" sz="4800" dirty="0">
                <a:solidFill>
                  <a:srgbClr val="92D050"/>
                </a:solidFill>
                <a:cs typeface="Arial" charset="0"/>
              </a:rPr>
              <a:t>Quellennachweis</a:t>
            </a:r>
          </a:p>
        </p:txBody>
      </p:sp>
      <p:sp>
        <p:nvSpPr>
          <p:cNvPr id="77826" name="Rectangle 3"/>
          <p:cNvSpPr>
            <a:spLocks noGrp="1"/>
          </p:cNvSpPr>
          <p:nvPr>
            <p:ph idx="1"/>
          </p:nvPr>
        </p:nvSpPr>
        <p:spPr>
          <a:xfrm>
            <a:off x="626533" y="2170114"/>
            <a:ext cx="7846907" cy="42829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de-DE" sz="1100" dirty="0">
                <a:solidFill>
                  <a:srgbClr val="002060"/>
                </a:solidFill>
                <a:latin typeface="+mj-lt"/>
              </a:rPr>
              <a:t>Fetale Alkohol Spektrum Störung Kohlhammer Verlag M. Landgraf, T. Hoff,2017. </a:t>
            </a:r>
          </a:p>
          <a:p>
            <a:pPr>
              <a:lnSpc>
                <a:spcPct val="80000"/>
              </a:lnSpc>
            </a:pPr>
            <a:r>
              <a:rPr lang="de-DE" sz="1100" dirty="0">
                <a:solidFill>
                  <a:srgbClr val="002060"/>
                </a:solidFill>
                <a:latin typeface="+mj-lt"/>
              </a:rPr>
              <a:t>Das fetale Alkoholsyndrom. De Gruyter. Hans-Ludwig Spohr. 2016</a:t>
            </a:r>
          </a:p>
          <a:p>
            <a:pPr>
              <a:lnSpc>
                <a:spcPct val="80000"/>
              </a:lnSpc>
            </a:pPr>
            <a:r>
              <a:rPr lang="de-DE" sz="1100" dirty="0">
                <a:solidFill>
                  <a:srgbClr val="002060"/>
                </a:solidFill>
                <a:latin typeface="+mj-lt"/>
              </a:rPr>
              <a:t>Erwachsene mit fetalen Alkohol Spektrum Störungen. De Gruyter. G. Becker, K. Hennicke, M. Klein, M. Landgraf. 2019.</a:t>
            </a:r>
          </a:p>
          <a:p>
            <a:pPr>
              <a:lnSpc>
                <a:spcPct val="80000"/>
              </a:lnSpc>
            </a:pPr>
            <a:r>
              <a:rPr lang="de-DE" sz="1100" dirty="0">
                <a:solidFill>
                  <a:srgbClr val="002060"/>
                </a:solidFill>
                <a:latin typeface="+mj-lt"/>
              </a:rPr>
              <a:t>Praxishandbuch FASD in der Jugendhilfe. Feldmann &amp; Graf. Reinhardt Verlag. 2022.</a:t>
            </a:r>
          </a:p>
          <a:p>
            <a:pPr>
              <a:lnSpc>
                <a:spcPct val="80000"/>
              </a:lnSpc>
            </a:pPr>
            <a:r>
              <a:rPr lang="de-DE" sz="1100" dirty="0">
                <a:solidFill>
                  <a:srgbClr val="002060"/>
                </a:solidFill>
                <a:latin typeface="+mj-lt"/>
              </a:rPr>
              <a:t>Fetale Alcohol Spectrum Disorders in adults: ethical and legal perspectives. Springer. M. Nelson, M. Trussler. 2016</a:t>
            </a:r>
          </a:p>
          <a:p>
            <a:pPr>
              <a:lnSpc>
                <a:spcPct val="80000"/>
              </a:lnSpc>
            </a:pPr>
            <a:r>
              <a:rPr lang="de-DE" sz="1100" dirty="0">
                <a:solidFill>
                  <a:srgbClr val="002060"/>
                </a:solidFill>
                <a:latin typeface="+mj-lt"/>
              </a:rPr>
              <a:t>Quantifying harms to others due to alcohol consumption in Germany. Kraus et al. BMC Medicine. Kraus et al. 2019.</a:t>
            </a:r>
          </a:p>
          <a:p>
            <a:pPr>
              <a:lnSpc>
                <a:spcPct val="80000"/>
              </a:lnSpc>
            </a:pPr>
            <a:r>
              <a:rPr lang="en-US" sz="1100" dirty="0">
                <a:solidFill>
                  <a:srgbClr val="002060"/>
                </a:solidFill>
                <a:latin typeface="+mj-lt"/>
              </a:rPr>
              <a:t>Alkohol in der Schwangerschaft: «To drink a little or not to drink a little, that’s the new question»</a:t>
            </a:r>
            <a:r>
              <a:rPr lang="de-DE" sz="1100" dirty="0">
                <a:solidFill>
                  <a:srgbClr val="002060"/>
                </a:solidFill>
                <a:latin typeface="+mj-lt"/>
              </a:rPr>
              <a:t> Ana Paula Simões-Wüst, Jessica Pehlke-Milde, Schweizer Zeitschrift für Ernährungsmedizin 2018</a:t>
            </a:r>
          </a:p>
          <a:p>
            <a:pPr>
              <a:lnSpc>
                <a:spcPct val="80000"/>
              </a:lnSpc>
            </a:pPr>
            <a:r>
              <a:rPr lang="en-US" sz="1100" i="0" u="sng" dirty="0">
                <a:solidFill>
                  <a:srgbClr val="002060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Impulsivity, Frontal Lobes and Risk for Addiction</a:t>
            </a:r>
            <a:r>
              <a:rPr lang="en-US" sz="1100" i="0" u="sng" dirty="0">
                <a:solidFill>
                  <a:srgbClr val="002060"/>
                </a:solidFill>
                <a:effectLst/>
                <a:latin typeface="+mj-lt"/>
              </a:rPr>
              <a:t>, C. Bettinger, 2009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1100" dirty="0">
                <a:solidFill>
                  <a:srgbClr val="002060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FASD Ireland - What is FASD?</a:t>
            </a:r>
            <a:endParaRPr lang="en-US" sz="1100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</a:rPr>
              <a:t>https://www.paediatrieschweiz.ch</a:t>
            </a:r>
            <a:endParaRPr lang="de-DE" sz="1100" u="sng" dirty="0">
              <a:solidFill>
                <a:srgbClr val="002060"/>
              </a:solidFill>
              <a:latin typeface="+mj-lt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https://www.fasdpn.org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https://www.deutsches-fasd-kompetenzzentrum-bayern.de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</a:rPr>
              <a:t>https://www.medizin.uni-muenster.de/fetalkstart/was-ist-das-fetale-alkoholsyndrom/</a:t>
            </a: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www.efke.at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https://www.ev-sonnenhof.de/wg-bew-fasd.html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https://interactioninstitute.org/illustrating-equality-vs-equity/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https://sites.duke.edu/apep/module-5-alcohol-and-babies/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www.fasdunited.org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https://www.iris-plattform.de/iris-programm/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https://www.awmf.org/leitlinien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de-DE" sz="1100" u="sng" dirty="0">
                <a:solidFill>
                  <a:srgbClr val="002060"/>
                </a:solidFill>
                <a:latin typeface="+mj-lt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https://www.drogenbeauftragte.de</a:t>
            </a:r>
            <a:endParaRPr lang="de-DE" sz="1100" u="sng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endParaRPr lang="de-DE" sz="1200" u="sng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77827" name="Picture 4" descr="learn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55675" y="709613"/>
            <a:ext cx="1066800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02543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755374" y="4323522"/>
            <a:ext cx="7124450" cy="1924878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         Vielen Dank für die Aufmerksamkeit!</a:t>
            </a:r>
            <a:br>
              <a:rPr lang="de-CH" sz="18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de-CH" sz="1800" dirty="0">
                <a:latin typeface="Century Gothic" panose="020B0502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Dr. H.Hekmat, Psychiatrie &amp; Psychotherapie</a:t>
            </a:r>
            <a:b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                                                Suchtmedizin </a:t>
            </a:r>
            <a:b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                              DAS spezielle Psychotraumatologie                                                    </a:t>
            </a:r>
            <a:b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                                      </a:t>
            </a:r>
            <a:r>
              <a:rPr lang="de-CH" sz="1400" u="sng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</a:t>
            </a:r>
            <a:r>
              <a:rPr lang="de-CH" sz="1400" u="sng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aleh.hekmat@gmail.com</a:t>
            </a:r>
            <a:r>
              <a:rPr lang="de-CH" sz="1400" u="sng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br>
              <a:rPr lang="de-CH" sz="1400" u="sng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de-CH" sz="1400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                                      </a:t>
            </a:r>
            <a:r>
              <a:rPr lang="de-CH" sz="1400" u="sng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</a:t>
            </a:r>
            <a:r>
              <a:rPr lang="de-CH" sz="1400" u="sng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ekmat@fasd-schweiz.ch</a:t>
            </a:r>
            <a:r>
              <a:rPr lang="de-CH" sz="1400" u="sng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br>
              <a:rPr lang="de-CH" sz="1400" u="sng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endParaRPr lang="de-CH" sz="1400" u="sng" dirty="0">
              <a:solidFill>
                <a:srgbClr val="00206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0B1F8EF-E359-9F2E-F029-73F3F91FA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052" y="1800957"/>
            <a:ext cx="6111323" cy="221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306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sign muster grü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 muster grün" id="{96417840-EEE2-4515-8892-8D51398E0FE0}" vid="{9BE7EB02-8560-4382-B2F6-37A7E5B34F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2444</Words>
  <Application>Microsoft Office PowerPoint</Application>
  <PresentationFormat>Bildschirmpräsentation (4:3)</PresentationFormat>
  <Paragraphs>450</Paragraphs>
  <Slides>37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5" baseType="lpstr">
      <vt:lpstr>Arial</vt:lpstr>
      <vt:lpstr>Calibri</vt:lpstr>
      <vt:lpstr>Century Gothic</vt:lpstr>
      <vt:lpstr>MetaWebPro</vt:lpstr>
      <vt:lpstr>Open Sans</vt:lpstr>
      <vt:lpstr>Wingdings</vt:lpstr>
      <vt:lpstr>Wingdings 2</vt:lpstr>
      <vt:lpstr>Design muster grün</vt:lpstr>
      <vt:lpstr>Fetale  Alkohol  Spektrum  Störungen: FASD </vt:lpstr>
      <vt:lpstr>PowerPoint-Präsentation</vt:lpstr>
      <vt:lpstr>PowerPoint-Präsentation</vt:lpstr>
      <vt:lpstr>FASD /// Historie </vt:lpstr>
      <vt:lpstr>FASD / einige Zahlen </vt:lpstr>
      <vt:lpstr>FASD / einige Zahlen </vt:lpstr>
      <vt:lpstr>PowerPoint-Präsentation</vt:lpstr>
      <vt:lpstr>Alkoholwirkung in der Schwangerschaft:</vt:lpstr>
      <vt:lpstr>Alkoholwirkung in der Schwangerschaft </vt:lpstr>
      <vt:lpstr>Alkoholwirkung in der Schwangerschaft</vt:lpstr>
      <vt:lpstr>PowerPoint-Präsentation</vt:lpstr>
      <vt:lpstr>(versteckter)Alkoholkonsum in der Schwangerschaft: </vt:lpstr>
      <vt:lpstr>„Ein Gläschen“ schadet nicht?!</vt:lpstr>
      <vt:lpstr>Basisdiagnostik FASD S3-LL (2021) </vt:lpstr>
      <vt:lpstr>Basisdiagnostik FASD S3-LL (2021), FAS </vt:lpstr>
      <vt:lpstr>PowerPoint-Präsentation</vt:lpstr>
      <vt:lpstr>Basisdiagnostik FASD S3-LL (2021), pFAS</vt:lpstr>
      <vt:lpstr>Basisdiagnostik FASD S3-LL (2021), ARND </vt:lpstr>
      <vt:lpstr>FAS/// Mögliche ZNS-Beteiligungen :</vt:lpstr>
      <vt:lpstr>ZNS-Beteiligung:</vt:lpstr>
      <vt:lpstr>ZNS-Beteiligung:</vt:lpstr>
      <vt:lpstr>Exekutivfunktionen bei FASD:</vt:lpstr>
      <vt:lpstr>ZNS-beteiligung</vt:lpstr>
      <vt:lpstr>ZNS- Beteiligung </vt:lpstr>
      <vt:lpstr>ZNS-Beteiligung</vt:lpstr>
      <vt:lpstr>FASD im Säuglingsalter:</vt:lpstr>
      <vt:lpstr>FASD im Schulalter</vt:lpstr>
      <vt:lpstr>Sekundärinvalidiserung und Kriminalisierung: </vt:lpstr>
      <vt:lpstr>Hindernisse bei der Diagnose fernab Kleinkindalter :</vt:lpstr>
      <vt:lpstr>Häufige psychische Komorbiditäten und Störungen : </vt:lpstr>
      <vt:lpstr>Sprech- und Sprachfunktion bei FASD </vt:lpstr>
      <vt:lpstr>Sekundärinvalidiserung bei FASD im Verlauf :</vt:lpstr>
      <vt:lpstr>PowerPoint-Präsentation</vt:lpstr>
      <vt:lpstr>Sensibilisierung und Prävention: </vt:lpstr>
      <vt:lpstr>Vorschlag zur multimodalen Behandlung: </vt:lpstr>
      <vt:lpstr>Quellennachweis</vt:lpstr>
      <vt:lpstr>            Vielen Dank für die Aufmerksamkeit!                         Dr. H.Hekmat, Psychiatrie &amp; Psychotherapie                                                         Suchtmedizin                                        DAS spezielle Psychotraumatologie                                                                                                   haleh.hekmat@gmail.com                                                hekmat@fasd-schweiz.ch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 /// Zur Entstehung :</dc:title>
  <dc:creator>Hekmat Haleh HCARE-PSGN</dc:creator>
  <cp:lastModifiedBy>Haleh Hekmat</cp:lastModifiedBy>
  <cp:revision>59</cp:revision>
  <dcterms:modified xsi:type="dcterms:W3CDTF">2025-09-28T10:45:13Z</dcterms:modified>
</cp:coreProperties>
</file>